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8" r:id="rId1"/>
  </p:sldMasterIdLst>
  <p:notesMasterIdLst>
    <p:notesMasterId r:id="rId48"/>
  </p:notesMasterIdLst>
  <p:handoutMasterIdLst>
    <p:handoutMasterId r:id="rId49"/>
  </p:handoutMasterIdLst>
  <p:sldIdLst>
    <p:sldId id="2147474794" r:id="rId2"/>
    <p:sldId id="2147478238" r:id="rId3"/>
    <p:sldId id="2147478234" r:id="rId4"/>
    <p:sldId id="2147476792" r:id="rId5"/>
    <p:sldId id="2147478235" r:id="rId6"/>
    <p:sldId id="2147478237" r:id="rId7"/>
    <p:sldId id="2147478250" r:id="rId8"/>
    <p:sldId id="2147478233" r:id="rId9"/>
    <p:sldId id="2147478229" r:id="rId10"/>
    <p:sldId id="2147478230" r:id="rId11"/>
    <p:sldId id="2147478231" r:id="rId12"/>
    <p:sldId id="2147478236" r:id="rId13"/>
    <p:sldId id="2147474693" r:id="rId14"/>
    <p:sldId id="2147478222" r:id="rId15"/>
    <p:sldId id="2147478239" r:id="rId16"/>
    <p:sldId id="2147480118" r:id="rId17"/>
    <p:sldId id="2147478223" r:id="rId18"/>
    <p:sldId id="2147478224" r:id="rId19"/>
    <p:sldId id="2147478225" r:id="rId20"/>
    <p:sldId id="2147478226" r:id="rId21"/>
    <p:sldId id="2147478227" r:id="rId22"/>
    <p:sldId id="2147478228" r:id="rId23"/>
    <p:sldId id="2147480120" r:id="rId24"/>
    <p:sldId id="269" r:id="rId25"/>
    <p:sldId id="270" r:id="rId26"/>
    <p:sldId id="2147478240" r:id="rId27"/>
    <p:sldId id="2147478243" r:id="rId28"/>
    <p:sldId id="2147478245" r:id="rId29"/>
    <p:sldId id="2147478244" r:id="rId30"/>
    <p:sldId id="2147478247" r:id="rId31"/>
    <p:sldId id="2147478248" r:id="rId32"/>
    <p:sldId id="2147478249" r:id="rId33"/>
    <p:sldId id="274" r:id="rId34"/>
    <p:sldId id="2147478172" r:id="rId35"/>
    <p:sldId id="2147478242" r:id="rId36"/>
    <p:sldId id="2147478179" r:id="rId37"/>
    <p:sldId id="2147478180" r:id="rId38"/>
    <p:sldId id="2147478241" r:id="rId39"/>
    <p:sldId id="317" r:id="rId40"/>
    <p:sldId id="16768320" r:id="rId41"/>
    <p:sldId id="2147480095" r:id="rId42"/>
    <p:sldId id="2147480096" r:id="rId43"/>
    <p:sldId id="2147480117" r:id="rId44"/>
    <p:sldId id="2147480116" r:id="rId45"/>
    <p:sldId id="2147480119" r:id="rId46"/>
    <p:sldId id="2147476786" r:id="rId4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Презентация" id="{4763C6F5-3AAD-8948-A2D3-01983C0E2054}">
          <p14:sldIdLst>
            <p14:sldId id="2147474794"/>
            <p14:sldId id="2147478238"/>
            <p14:sldId id="2147478234"/>
            <p14:sldId id="2147476792"/>
            <p14:sldId id="2147478235"/>
            <p14:sldId id="2147478237"/>
            <p14:sldId id="2147478250"/>
            <p14:sldId id="2147478233"/>
            <p14:sldId id="2147478229"/>
            <p14:sldId id="2147478230"/>
            <p14:sldId id="2147478231"/>
            <p14:sldId id="2147478236"/>
            <p14:sldId id="2147474693"/>
            <p14:sldId id="2147478222"/>
            <p14:sldId id="2147478239"/>
            <p14:sldId id="2147480118"/>
            <p14:sldId id="2147478223"/>
            <p14:sldId id="2147478224"/>
            <p14:sldId id="2147478225"/>
            <p14:sldId id="2147478226"/>
            <p14:sldId id="2147478227"/>
            <p14:sldId id="2147478228"/>
            <p14:sldId id="2147480120"/>
            <p14:sldId id="269"/>
            <p14:sldId id="270"/>
            <p14:sldId id="2147478240"/>
            <p14:sldId id="2147478243"/>
            <p14:sldId id="2147478245"/>
            <p14:sldId id="2147478244"/>
            <p14:sldId id="2147478247"/>
            <p14:sldId id="2147478248"/>
            <p14:sldId id="2147478249"/>
            <p14:sldId id="274"/>
            <p14:sldId id="2147478172"/>
            <p14:sldId id="2147478242"/>
            <p14:sldId id="2147478179"/>
            <p14:sldId id="2147478180"/>
            <p14:sldId id="2147478241"/>
            <p14:sldId id="317"/>
            <p14:sldId id="16768320"/>
            <p14:sldId id="2147480095"/>
            <p14:sldId id="2147480096"/>
            <p14:sldId id="2147480117"/>
            <p14:sldId id="2147480116"/>
            <p14:sldId id="2147480119"/>
            <p14:sldId id="2147476786"/>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a.illlarionova@gmail.com" initials="k" lastIdx="1" clrIdx="0">
    <p:extLst>
      <p:ext uri="{19B8F6BF-5375-455C-9EA6-DF929625EA0E}">
        <p15:presenceInfo xmlns:p15="http://schemas.microsoft.com/office/powerpoint/2012/main" userId="a68b93903d785b9d" providerId="Windows Live"/>
      </p:ext>
    </p:extLst>
  </p:cmAuthor>
  <p:cmAuthor id="2" name="Георгий Мкртчян" initials="ГМ" lastIdx="14" clrIdx="1"/>
  <p:cmAuthor id="3" name="Microsoft Office User" initials="MOU" lastIdx="15"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3B42"/>
    <a:srgbClr val="FF7E79"/>
    <a:srgbClr val="ECECEC"/>
    <a:srgbClr val="F4F4F1"/>
    <a:srgbClr val="FBF9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91"/>
    <p:restoredTop sz="80752"/>
  </p:normalViewPr>
  <p:slideViewPr>
    <p:cSldViewPr snapToObjects="1">
      <p:cViewPr>
        <p:scale>
          <a:sx n="96" d="100"/>
          <a:sy n="96" d="100"/>
        </p:scale>
        <p:origin x="1448" y="-80"/>
      </p:cViewPr>
      <p:guideLst>
        <p:guide pos="3840"/>
        <p:guide orient="horz" pos="2160"/>
      </p:guideLst>
    </p:cSldViewPr>
  </p:slideViewPr>
  <p:notesTextViewPr>
    <p:cViewPr>
      <p:scale>
        <a:sx n="1" d="1"/>
        <a:sy n="1" d="1"/>
      </p:scale>
      <p:origin x="0" y="0"/>
    </p:cViewPr>
  </p:notesTextViewPr>
  <p:notesViewPr>
    <p:cSldViewPr snapToObjects="1" showGuides="1">
      <p:cViewPr varScale="1">
        <p:scale>
          <a:sx n="95" d="100"/>
          <a:sy n="95" d="100"/>
        </p:scale>
        <p:origin x="3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5EFD0FD8-581D-3341-9FAB-2C4732CF98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2F11BFB-80AD-2043-9354-CB346151FD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2F0038-EBDC-DF4A-9DDB-B7D7E526B1BE}" type="datetimeFigureOut">
              <a:rPr lang="ru-RU" smtClean="0"/>
              <a:t>02.09.2024</a:t>
            </a:fld>
            <a:endParaRPr lang="ru-RU"/>
          </a:p>
        </p:txBody>
      </p:sp>
      <p:sp>
        <p:nvSpPr>
          <p:cNvPr id="4" name="Нижний колонтитул 3">
            <a:extLst>
              <a:ext uri="{FF2B5EF4-FFF2-40B4-BE49-F238E27FC236}">
                <a16:creationId xmlns:a16="http://schemas.microsoft.com/office/drawing/2014/main" id="{B518CD35-4C9F-D14B-9655-2F877E3A99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88A4B041-41F7-F844-8EE1-6BF7D1C69F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FDE80-F6AF-D748-9A24-A32B273816A3}" type="slidenum">
              <a:rPr lang="ru-RU" smtClean="0"/>
              <a:t>‹#›</a:t>
            </a:fld>
            <a:endParaRPr lang="ru-RU"/>
          </a:p>
        </p:txBody>
      </p:sp>
    </p:spTree>
    <p:extLst>
      <p:ext uri="{BB962C8B-B14F-4D97-AF65-F5344CB8AC3E}">
        <p14:creationId xmlns:p14="http://schemas.microsoft.com/office/powerpoint/2010/main" val="258270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1020F-2946-1E43-AAA9-EC436074CB76}" type="datetimeFigureOut">
              <a:rPr lang="ru-RU" smtClean="0"/>
              <a:t>02.09.2024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9DA45-2CB2-9D48-B472-DD8EF2D8F641}" type="slidenum">
              <a:rPr lang="ru-RU" smtClean="0"/>
              <a:t>‹#›</a:t>
            </a:fld>
            <a:endParaRPr lang="ru-RU"/>
          </a:p>
        </p:txBody>
      </p:sp>
    </p:spTree>
    <p:extLst>
      <p:ext uri="{BB962C8B-B14F-4D97-AF65-F5344CB8AC3E}">
        <p14:creationId xmlns:p14="http://schemas.microsoft.com/office/powerpoint/2010/main" val="275156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039DA45-2CB2-9D48-B472-DD8EF2D8F641}" type="slidenum">
              <a:rPr lang="ru-RU" smtClean="0"/>
              <a:t>1</a:t>
            </a:fld>
            <a:endParaRPr lang="ru-RU"/>
          </a:p>
        </p:txBody>
      </p:sp>
    </p:spTree>
    <p:extLst>
      <p:ext uri="{BB962C8B-B14F-4D97-AF65-F5344CB8AC3E}">
        <p14:creationId xmlns:p14="http://schemas.microsoft.com/office/powerpoint/2010/main" val="1248879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2b663a982e6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2b663a982e6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5" name="Google Shape;1605;g2b663a982e6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14</a:t>
            </a:fld>
            <a:endParaRPr/>
          </a:p>
        </p:txBody>
      </p:sp>
    </p:spTree>
    <p:extLst>
      <p:ext uri="{BB962C8B-B14F-4D97-AF65-F5344CB8AC3E}">
        <p14:creationId xmlns:p14="http://schemas.microsoft.com/office/powerpoint/2010/main" val="3224652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 name="Google Shape;16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543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2b663a982e6_5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2b663a982e6_5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5" name="Google Shape;1645;g2b663a982e6_5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18</a:t>
            </a:fld>
            <a:endParaRPr/>
          </a:p>
        </p:txBody>
      </p:sp>
    </p:spTree>
    <p:extLst>
      <p:ext uri="{BB962C8B-B14F-4D97-AF65-F5344CB8AC3E}">
        <p14:creationId xmlns:p14="http://schemas.microsoft.com/office/powerpoint/2010/main" val="2056681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2b663a982e6_5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2b663a982e6_5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2b663a982e6_5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19</a:t>
            </a:fld>
            <a:endParaRPr/>
          </a:p>
        </p:txBody>
      </p:sp>
    </p:spTree>
    <p:extLst>
      <p:ext uri="{BB962C8B-B14F-4D97-AF65-F5344CB8AC3E}">
        <p14:creationId xmlns:p14="http://schemas.microsoft.com/office/powerpoint/2010/main" val="1617760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2b663a982e6_5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2b663a982e6_5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8" name="Google Shape;1678;g2b663a982e6_5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20</a:t>
            </a:fld>
            <a:endParaRPr/>
          </a:p>
        </p:txBody>
      </p:sp>
    </p:spTree>
    <p:extLst>
      <p:ext uri="{BB962C8B-B14F-4D97-AF65-F5344CB8AC3E}">
        <p14:creationId xmlns:p14="http://schemas.microsoft.com/office/powerpoint/2010/main" val="165099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b663a982e6_5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g2b663a982e6_5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5" name="Google Shape;1685;g2b663a982e6_5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21</a:t>
            </a:fld>
            <a:endParaRPr/>
          </a:p>
        </p:txBody>
      </p:sp>
    </p:spTree>
    <p:extLst>
      <p:ext uri="{BB962C8B-B14F-4D97-AF65-F5344CB8AC3E}">
        <p14:creationId xmlns:p14="http://schemas.microsoft.com/office/powerpoint/2010/main" val="3892274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2b663a982e6_5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2b663a982e6_5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2" name="Google Shape;1692;g2b663a982e6_5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22</a:t>
            </a:fld>
            <a:endParaRPr/>
          </a:p>
        </p:txBody>
      </p:sp>
    </p:spTree>
    <p:extLst>
      <p:ext uri="{BB962C8B-B14F-4D97-AF65-F5344CB8AC3E}">
        <p14:creationId xmlns:p14="http://schemas.microsoft.com/office/powerpoint/2010/main" val="3633314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2b663a982e6_5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2b663a982e6_5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2" name="Google Shape;1692;g2b663a982e6_5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23</a:t>
            </a:fld>
            <a:endParaRPr/>
          </a:p>
        </p:txBody>
      </p:sp>
    </p:spTree>
    <p:extLst>
      <p:ext uri="{BB962C8B-B14F-4D97-AF65-F5344CB8AC3E}">
        <p14:creationId xmlns:p14="http://schemas.microsoft.com/office/powerpoint/2010/main" val="3977245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2b663a982e6_5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2b663a982e6_5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9" name="Google Shape;1699;g2b663a982e6_5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24</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2b663a982e6_6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2b663a982e6_6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9" name="Google Shape;1709;g2b663a982e6_6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25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3</a:t>
            </a:fld>
            <a:endParaRPr/>
          </a:p>
        </p:txBody>
      </p:sp>
    </p:spTree>
    <p:extLst>
      <p:ext uri="{BB962C8B-B14F-4D97-AF65-F5344CB8AC3E}">
        <p14:creationId xmlns:p14="http://schemas.microsoft.com/office/powerpoint/2010/main" val="344237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27</a:t>
            </a:fld>
            <a:endParaRPr/>
          </a:p>
        </p:txBody>
      </p:sp>
    </p:spTree>
    <p:extLst>
      <p:ext uri="{BB962C8B-B14F-4D97-AF65-F5344CB8AC3E}">
        <p14:creationId xmlns:p14="http://schemas.microsoft.com/office/powerpoint/2010/main" val="2888103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startAt="2"/>
              <a:tabLst/>
              <a:defRPr/>
            </a:pPr>
            <a:r>
              <a:rPr lang="en" sz="1800" dirty="0">
                <a:effectLst/>
                <a:latin typeface="LinLibertineTB"/>
              </a:rPr>
              <a:t>Representation (§</a:t>
            </a:r>
            <a:r>
              <a:rPr lang="en" sz="1800" dirty="0">
                <a:solidFill>
                  <a:srgbClr val="6000D8"/>
                </a:solidFill>
                <a:effectLst/>
                <a:latin typeface="LinLibertineTB"/>
              </a:rPr>
              <a:t>3</a:t>
            </a:r>
            <a:r>
              <a:rPr lang="en" sz="1800" dirty="0">
                <a:effectLst/>
                <a:latin typeface="LinLibertineTB"/>
              </a:rPr>
              <a:t>): </a:t>
            </a:r>
            <a:r>
              <a:rPr lang="en" sz="1800" dirty="0">
                <a:effectLst/>
                <a:latin typeface="LinLibertineT"/>
              </a:rPr>
              <a:t>Can we learn representations that reflect heterogeneity and </a:t>
            </a:r>
            <a:r>
              <a:rPr lang="en" sz="1800" dirty="0" err="1">
                <a:effectLst/>
                <a:latin typeface="LinLibertineT"/>
              </a:rPr>
              <a:t>intercon</a:t>
            </a:r>
            <a:r>
              <a:rPr lang="en" sz="1800" dirty="0">
                <a:effectLst/>
                <a:latin typeface="LinLibertineT"/>
              </a:rPr>
              <a:t>- </a:t>
            </a:r>
            <a:r>
              <a:rPr lang="en" sz="1800" dirty="0" err="1">
                <a:effectLst/>
                <a:latin typeface="LinLibertineT"/>
              </a:rPr>
              <a:t>nections</a:t>
            </a:r>
            <a:r>
              <a:rPr lang="en" sz="1800" dirty="0">
                <a:effectLst/>
                <a:latin typeface="LinLibertineT"/>
              </a:rPr>
              <a:t> between modality elements? We will cover approaches for (1) </a:t>
            </a:r>
            <a:r>
              <a:rPr lang="en" sz="1800" dirty="0">
                <a:effectLst/>
                <a:latin typeface="LinLibertineTI"/>
              </a:rPr>
              <a:t>representation fusion</a:t>
            </a:r>
            <a:r>
              <a:rPr lang="en" sz="1800" dirty="0">
                <a:effectLst/>
                <a:latin typeface="LinLibertineT"/>
              </a:rPr>
              <a:t>: integrating information from two or more modalities to capture cross-modal interactions, (2) </a:t>
            </a:r>
            <a:r>
              <a:rPr lang="en" sz="1800" dirty="0">
                <a:effectLst/>
                <a:latin typeface="LinLibertineTI"/>
              </a:rPr>
              <a:t>representation coordination</a:t>
            </a:r>
            <a:r>
              <a:rPr lang="en" sz="1800" dirty="0">
                <a:effectLst/>
                <a:latin typeface="LinLibertineT"/>
              </a:rPr>
              <a:t>: interchanging cross-modal information with the goal of keeping the same number of representations but improving multimodal contextualization, and (3) </a:t>
            </a:r>
            <a:r>
              <a:rPr lang="en" sz="1800" dirty="0" err="1">
                <a:effectLst/>
                <a:latin typeface="LinLibertineTI"/>
              </a:rPr>
              <a:t>repre</a:t>
            </a:r>
            <a:r>
              <a:rPr lang="en" sz="1800" dirty="0">
                <a:effectLst/>
                <a:latin typeface="LinLibertineTI"/>
              </a:rPr>
              <a:t>- </a:t>
            </a:r>
            <a:r>
              <a:rPr lang="en" sz="1800" dirty="0" err="1">
                <a:effectLst/>
                <a:latin typeface="LinLibertineTI"/>
              </a:rPr>
              <a:t>sentation</a:t>
            </a:r>
            <a:r>
              <a:rPr lang="en" sz="1800" dirty="0">
                <a:effectLst/>
                <a:latin typeface="LinLibertineTI"/>
              </a:rPr>
              <a:t> fission</a:t>
            </a:r>
            <a:r>
              <a:rPr lang="en" sz="1800" dirty="0">
                <a:effectLst/>
                <a:latin typeface="LinLibertineT"/>
              </a:rPr>
              <a:t>: creating a larger set of disjoint representations that reflects knowledge about internal structure such as data clustering or factorization. </a:t>
            </a:r>
            <a:endParaRPr lang="en" sz="1800" dirty="0">
              <a:effectLst/>
              <a:latin typeface="LinLibertineTB"/>
            </a:endParaRPr>
          </a:p>
          <a:p>
            <a:pPr>
              <a:buFont typeface="+mj-lt"/>
              <a:buAutoNum type="arabicPeriod" startAt="2"/>
            </a:pPr>
            <a:endParaRPr lang="en" sz="1800" dirty="0">
              <a:effectLst/>
              <a:latin typeface="LinLibertineTB"/>
            </a:endParaRPr>
          </a:p>
          <a:p>
            <a:pPr>
              <a:buFont typeface="+mj-lt"/>
              <a:buAutoNum type="arabicPeriod" startAt="2"/>
            </a:pPr>
            <a:r>
              <a:rPr lang="en" sz="1800" dirty="0">
                <a:effectLst/>
                <a:latin typeface="LinLibertineTB"/>
              </a:rPr>
              <a:t>Alignment (§</a:t>
            </a:r>
            <a:r>
              <a:rPr lang="en" sz="1800" dirty="0">
                <a:solidFill>
                  <a:srgbClr val="6000D8"/>
                </a:solidFill>
                <a:effectLst/>
                <a:latin typeface="LinLibertineTB"/>
              </a:rPr>
              <a:t>4</a:t>
            </a:r>
            <a:r>
              <a:rPr lang="en" sz="1800" dirty="0">
                <a:effectLst/>
                <a:latin typeface="LinLibertineTB"/>
              </a:rPr>
              <a:t>): </a:t>
            </a:r>
            <a:r>
              <a:rPr lang="en" sz="1800" dirty="0">
                <a:effectLst/>
                <a:latin typeface="LinLibertineT"/>
              </a:rPr>
              <a:t>How can we identify the connections and interactions between modality elements? Alignment is challenging since it may depend on long-range dependencies, involves ambiguous segmentation (e.g., words or utterances), and could be either one-to-one, many- to-many, or not exist at all. We cover (1) </a:t>
            </a:r>
            <a:r>
              <a:rPr lang="en" sz="1800" dirty="0">
                <a:effectLst/>
                <a:latin typeface="LinLibertineTI"/>
              </a:rPr>
              <a:t>discrete alignment</a:t>
            </a:r>
            <a:r>
              <a:rPr lang="en" sz="1800" dirty="0">
                <a:effectLst/>
                <a:latin typeface="LinLibertineT"/>
              </a:rPr>
              <a:t>: identifying connections between discrete elements across modalities, (2) </a:t>
            </a:r>
            <a:r>
              <a:rPr lang="en" sz="1800" dirty="0">
                <a:effectLst/>
                <a:latin typeface="LinLibertineTI"/>
              </a:rPr>
              <a:t>continuous alignment</a:t>
            </a:r>
            <a:r>
              <a:rPr lang="en" sz="1800" dirty="0">
                <a:effectLst/>
                <a:latin typeface="LinLibertineT"/>
              </a:rPr>
              <a:t>: modeling alignment between con- </a:t>
            </a:r>
            <a:r>
              <a:rPr lang="en" sz="1800" dirty="0" err="1">
                <a:effectLst/>
                <a:latin typeface="LinLibertineT"/>
              </a:rPr>
              <a:t>tinuous</a:t>
            </a:r>
            <a:r>
              <a:rPr lang="en" sz="1800" dirty="0">
                <a:effectLst/>
                <a:latin typeface="LinLibertineT"/>
              </a:rPr>
              <a:t> modality signals with ambiguous segmentation, and (3) </a:t>
            </a:r>
            <a:r>
              <a:rPr lang="en" sz="1800" dirty="0">
                <a:effectLst/>
                <a:latin typeface="LinLibertineTI"/>
              </a:rPr>
              <a:t>contextualized representations</a:t>
            </a:r>
            <a:r>
              <a:rPr lang="en" sz="1800" dirty="0">
                <a:effectLst/>
                <a:latin typeface="LinLibertineT"/>
              </a:rPr>
              <a:t>: learning better representations by capturing cross-modal interactions between elements. </a:t>
            </a:r>
            <a:endParaRPr lang="en" dirty="0">
              <a:effectLst/>
            </a:endParaRPr>
          </a:p>
          <a:p>
            <a:pPr>
              <a:buFont typeface="+mj-lt"/>
              <a:buAutoNum type="arabicPeriod" startAt="2"/>
            </a:pPr>
            <a:endParaRPr lang="en" sz="1800" dirty="0">
              <a:effectLst/>
              <a:latin typeface="LinLibertineT"/>
            </a:endParaRPr>
          </a:p>
          <a:p>
            <a:pPr>
              <a:buFont typeface="+mj-lt"/>
              <a:buAutoNum type="arabicPeriod" startAt="2"/>
            </a:pPr>
            <a:r>
              <a:rPr lang="en" sz="1800" dirty="0">
                <a:effectLst/>
                <a:latin typeface="LinLibertineT"/>
              </a:rPr>
              <a:t>(3)  </a:t>
            </a:r>
            <a:r>
              <a:rPr lang="en" sz="1800" dirty="0">
                <a:effectLst/>
                <a:latin typeface="LinLibertineTB"/>
              </a:rPr>
              <a:t>Reasoning (§</a:t>
            </a:r>
            <a:r>
              <a:rPr lang="en" sz="1800" dirty="0">
                <a:solidFill>
                  <a:srgbClr val="6000D8"/>
                </a:solidFill>
                <a:effectLst/>
                <a:latin typeface="LinLibertineTB"/>
              </a:rPr>
              <a:t>5</a:t>
            </a:r>
            <a:r>
              <a:rPr lang="en" sz="1800" dirty="0">
                <a:effectLst/>
                <a:latin typeface="LinLibertineTB"/>
              </a:rPr>
              <a:t>) </a:t>
            </a:r>
            <a:r>
              <a:rPr lang="en" sz="1800" dirty="0">
                <a:effectLst/>
                <a:latin typeface="LinLibertineT"/>
              </a:rPr>
              <a:t>is defined as composing knowledge, usually through multiple inferential steps, that exploits the problem structure for a specific task. Reasoning involves (1) </a:t>
            </a:r>
            <a:r>
              <a:rPr lang="en" sz="1800" dirty="0">
                <a:effectLst/>
                <a:latin typeface="LinLibertineTI"/>
              </a:rPr>
              <a:t>modeling the structure </a:t>
            </a:r>
            <a:r>
              <a:rPr lang="en" sz="1800" dirty="0">
                <a:effectLst/>
                <a:latin typeface="LinLibertineT"/>
              </a:rPr>
              <a:t>over which composition occurs, (2) the </a:t>
            </a:r>
            <a:r>
              <a:rPr lang="en" sz="1800" dirty="0">
                <a:effectLst/>
                <a:latin typeface="LinLibertineTI"/>
              </a:rPr>
              <a:t>intermediate concepts </a:t>
            </a:r>
            <a:r>
              <a:rPr lang="en" sz="1800" dirty="0">
                <a:effectLst/>
                <a:latin typeface="LinLibertineT"/>
              </a:rPr>
              <a:t>in the composition process, (3) understanding the </a:t>
            </a:r>
            <a:r>
              <a:rPr lang="en" sz="1800" dirty="0">
                <a:effectLst/>
                <a:latin typeface="LinLibertineTI"/>
              </a:rPr>
              <a:t>inference paradigm </a:t>
            </a:r>
            <a:r>
              <a:rPr lang="en" sz="1800" dirty="0">
                <a:effectLst/>
                <a:latin typeface="LinLibertineT"/>
              </a:rPr>
              <a:t>of more abstract concepts, and (4) leveraging large-scale </a:t>
            </a:r>
            <a:r>
              <a:rPr lang="en" sz="1800" dirty="0">
                <a:effectLst/>
                <a:latin typeface="LinLibertineTI"/>
              </a:rPr>
              <a:t>external knowledge </a:t>
            </a:r>
            <a:r>
              <a:rPr lang="en" sz="1800" dirty="0">
                <a:effectLst/>
                <a:latin typeface="LinLibertineT"/>
              </a:rPr>
              <a:t>in the study of structure, concepts, and inference. </a:t>
            </a:r>
            <a:endParaRPr lang="en" dirty="0">
              <a:effectLst/>
            </a:endParaRPr>
          </a:p>
          <a:p>
            <a:pPr>
              <a:buFont typeface="+mj-lt"/>
              <a:buAutoNum type="arabicPeriod" startAt="2"/>
            </a:pPr>
            <a:endParaRPr lang="en" sz="1800" dirty="0">
              <a:effectLst/>
              <a:latin typeface="LinLibertineT"/>
            </a:endParaRPr>
          </a:p>
          <a:p>
            <a:pPr>
              <a:buFont typeface="+mj-lt"/>
              <a:buAutoNum type="arabicPeriod" startAt="2"/>
            </a:pPr>
            <a:r>
              <a:rPr lang="en" sz="1800" dirty="0">
                <a:effectLst/>
                <a:latin typeface="LinLibertineT"/>
              </a:rPr>
              <a:t>(4)  </a:t>
            </a:r>
            <a:r>
              <a:rPr lang="en" sz="1800" dirty="0">
                <a:effectLst/>
                <a:latin typeface="LinLibertineTB"/>
              </a:rPr>
              <a:t>Generation (§</a:t>
            </a:r>
            <a:r>
              <a:rPr lang="en" sz="1800" dirty="0">
                <a:solidFill>
                  <a:srgbClr val="6000D8"/>
                </a:solidFill>
                <a:effectLst/>
                <a:latin typeface="LinLibertineTB"/>
              </a:rPr>
              <a:t>6</a:t>
            </a:r>
            <a:r>
              <a:rPr lang="en" sz="1800" dirty="0">
                <a:effectLst/>
                <a:latin typeface="LinLibertineTB"/>
              </a:rPr>
              <a:t>) </a:t>
            </a:r>
            <a:r>
              <a:rPr lang="en" sz="1800" dirty="0">
                <a:effectLst/>
                <a:latin typeface="LinLibertineT"/>
              </a:rPr>
              <a:t>involves learning a generative process to produce raw modalities. We cat- </a:t>
            </a:r>
            <a:r>
              <a:rPr lang="en" sz="1800" dirty="0" err="1">
                <a:effectLst/>
                <a:latin typeface="LinLibertineT"/>
              </a:rPr>
              <a:t>egorize</a:t>
            </a:r>
            <a:r>
              <a:rPr lang="en" sz="1800" dirty="0">
                <a:effectLst/>
                <a:latin typeface="LinLibertineT"/>
              </a:rPr>
              <a:t> its </a:t>
            </a:r>
            <a:r>
              <a:rPr lang="en" sz="1800" dirty="0" err="1">
                <a:effectLst/>
                <a:latin typeface="LinLibertineT"/>
              </a:rPr>
              <a:t>subchallenges</a:t>
            </a:r>
            <a:r>
              <a:rPr lang="en" sz="1800" dirty="0">
                <a:effectLst/>
                <a:latin typeface="LinLibertineT"/>
              </a:rPr>
              <a:t> into (1) </a:t>
            </a:r>
            <a:r>
              <a:rPr lang="en" sz="1800" dirty="0">
                <a:effectLst/>
                <a:latin typeface="LinLibertineTI"/>
              </a:rPr>
              <a:t>summarization</a:t>
            </a:r>
            <a:r>
              <a:rPr lang="en" sz="1800" dirty="0">
                <a:effectLst/>
                <a:latin typeface="LinLibertineT"/>
              </a:rPr>
              <a:t>: summarizing multimodal data to reduce information content while highlighting the most salient parts of the input, (2) </a:t>
            </a:r>
            <a:r>
              <a:rPr lang="en" sz="1800" dirty="0">
                <a:effectLst/>
                <a:latin typeface="LinLibertineTI"/>
              </a:rPr>
              <a:t>translation</a:t>
            </a:r>
            <a:r>
              <a:rPr lang="en" sz="1800" dirty="0">
                <a:effectLst/>
                <a:latin typeface="LinLibertineT"/>
              </a:rPr>
              <a:t>: trans- </a:t>
            </a:r>
            <a:r>
              <a:rPr lang="en" sz="1800" dirty="0" err="1">
                <a:effectLst/>
                <a:latin typeface="LinLibertineT"/>
              </a:rPr>
              <a:t>lating</a:t>
            </a:r>
            <a:r>
              <a:rPr lang="en" sz="1800" dirty="0">
                <a:effectLst/>
                <a:latin typeface="LinLibertineT"/>
              </a:rPr>
              <a:t> from one modality to another and keeping information content while being consistent with cross-modal connections, and (3) </a:t>
            </a:r>
            <a:r>
              <a:rPr lang="en" sz="1800" dirty="0">
                <a:effectLst/>
                <a:latin typeface="LinLibertineTI"/>
              </a:rPr>
              <a:t>creation</a:t>
            </a:r>
            <a:r>
              <a:rPr lang="en" sz="1800" dirty="0">
                <a:effectLst/>
                <a:latin typeface="LinLibertineT"/>
              </a:rPr>
              <a:t>: simultaneously generating multiple modalities to increase information content while maintaining coherence within and across modalities. </a:t>
            </a:r>
            <a:endParaRPr lang="en" dirty="0">
              <a:effectLst/>
            </a:endParaRPr>
          </a:p>
          <a:p>
            <a:pPr>
              <a:buFont typeface="+mj-lt"/>
              <a:buAutoNum type="arabicPeriod" startAt="2"/>
            </a:pPr>
            <a:endParaRPr lang="en" sz="1800" dirty="0">
              <a:effectLst/>
              <a:latin typeface="LinLibertineT"/>
            </a:endParaRPr>
          </a:p>
          <a:p>
            <a:pPr>
              <a:buFont typeface="+mj-lt"/>
              <a:buAutoNum type="arabicPeriod" startAt="2"/>
            </a:pPr>
            <a:r>
              <a:rPr lang="en" sz="1800" dirty="0">
                <a:effectLst/>
                <a:latin typeface="LinLibertineT"/>
              </a:rPr>
              <a:t>(5)  </a:t>
            </a:r>
            <a:r>
              <a:rPr lang="en" sz="1800" dirty="0">
                <a:effectLst/>
                <a:latin typeface="LinLibertineTB"/>
              </a:rPr>
              <a:t>Transference (§</a:t>
            </a:r>
            <a:r>
              <a:rPr lang="en" sz="1800" dirty="0">
                <a:solidFill>
                  <a:srgbClr val="6000D8"/>
                </a:solidFill>
                <a:effectLst/>
                <a:latin typeface="LinLibertineTB"/>
              </a:rPr>
              <a:t>7</a:t>
            </a:r>
            <a:r>
              <a:rPr lang="en" sz="1800" dirty="0">
                <a:effectLst/>
                <a:latin typeface="LinLibertineTB"/>
              </a:rPr>
              <a:t>) </a:t>
            </a:r>
            <a:r>
              <a:rPr lang="en" sz="1800" dirty="0">
                <a:effectLst/>
                <a:latin typeface="LinLibertineT"/>
              </a:rPr>
              <a:t>aims to transfer knowledge between modalities, usually to help the target modality, which may be noisy or with limited resources. Transference is exemplified by (1) </a:t>
            </a:r>
            <a:r>
              <a:rPr lang="en" sz="1800" dirty="0">
                <a:effectLst/>
                <a:latin typeface="LinLibertineTI"/>
              </a:rPr>
              <a:t>cross-modal transfer</a:t>
            </a:r>
            <a:r>
              <a:rPr lang="en" sz="1800" dirty="0">
                <a:effectLst/>
                <a:latin typeface="LinLibertineT"/>
              </a:rPr>
              <a:t>: adapting models to tasks involving the primary modality, (2) </a:t>
            </a:r>
            <a:r>
              <a:rPr lang="en" sz="1800" dirty="0">
                <a:effectLst/>
                <a:latin typeface="LinLibertineTI"/>
              </a:rPr>
              <a:t>co-learning</a:t>
            </a:r>
            <a:r>
              <a:rPr lang="en" sz="1800" dirty="0">
                <a:effectLst/>
                <a:latin typeface="LinLibertineT"/>
              </a:rPr>
              <a:t>: transferring information from secondary to primary modalities by sharing representation spaces between both modalities, and (3) </a:t>
            </a:r>
            <a:r>
              <a:rPr lang="en" sz="1800" dirty="0">
                <a:effectLst/>
                <a:latin typeface="LinLibertineTI"/>
              </a:rPr>
              <a:t>model induction</a:t>
            </a:r>
            <a:r>
              <a:rPr lang="en" sz="1800" dirty="0">
                <a:effectLst/>
                <a:latin typeface="LinLibertineT"/>
              </a:rPr>
              <a:t>: keeping individual unimodal models separate but transferring information across these models. </a:t>
            </a:r>
            <a:endParaRPr lang="en" dirty="0">
              <a:effectLst/>
            </a:endParaRPr>
          </a:p>
          <a:p>
            <a:pPr>
              <a:buFont typeface="+mj-lt"/>
              <a:buAutoNum type="arabicPeriod" startAt="2"/>
            </a:pPr>
            <a:endParaRPr lang="en" sz="1800" dirty="0">
              <a:effectLst/>
              <a:latin typeface="LinLibertineT"/>
            </a:endParaRPr>
          </a:p>
          <a:p>
            <a:pPr>
              <a:buFont typeface="+mj-lt"/>
              <a:buAutoNum type="arabicPeriod" startAt="2"/>
            </a:pPr>
            <a:r>
              <a:rPr lang="en" sz="1800" dirty="0">
                <a:effectLst/>
                <a:latin typeface="LinLibertineT"/>
              </a:rPr>
              <a:t>(6)  </a:t>
            </a:r>
            <a:r>
              <a:rPr lang="en" sz="1800" dirty="0">
                <a:effectLst/>
                <a:latin typeface="LinLibertineTB"/>
              </a:rPr>
              <a:t>Quantification (§</a:t>
            </a:r>
            <a:r>
              <a:rPr lang="en" sz="1800" dirty="0">
                <a:solidFill>
                  <a:srgbClr val="6000D8"/>
                </a:solidFill>
                <a:effectLst/>
                <a:latin typeface="LinLibertineTB"/>
              </a:rPr>
              <a:t>8</a:t>
            </a:r>
            <a:r>
              <a:rPr lang="en" sz="1800" dirty="0">
                <a:effectLst/>
                <a:latin typeface="LinLibertineTB"/>
              </a:rPr>
              <a:t>): </a:t>
            </a:r>
            <a:r>
              <a:rPr lang="en" sz="1800" dirty="0">
                <a:effectLst/>
                <a:latin typeface="LinLibertineT"/>
              </a:rPr>
              <a:t>The sixth and final challenge involves empirical and theoretical studies to better understand (1) the dimensions of </a:t>
            </a:r>
            <a:r>
              <a:rPr lang="en" sz="1800" dirty="0">
                <a:effectLst/>
                <a:latin typeface="LinLibertineTI"/>
              </a:rPr>
              <a:t>heterogeneity </a:t>
            </a:r>
            <a:r>
              <a:rPr lang="en" sz="1800" dirty="0">
                <a:effectLst/>
                <a:latin typeface="LinLibertineT"/>
              </a:rPr>
              <a:t>in multimodal datasets and how they subsequently influence modeling and learning, (2) the presence and type of modality </a:t>
            </a:r>
            <a:r>
              <a:rPr lang="en" sz="1800" dirty="0">
                <a:effectLst/>
                <a:latin typeface="LinLibertineTI"/>
              </a:rPr>
              <a:t>connections and interactions </a:t>
            </a:r>
            <a:r>
              <a:rPr lang="en" sz="1800" dirty="0">
                <a:effectLst/>
                <a:latin typeface="LinLibertineT"/>
              </a:rPr>
              <a:t>in multimodal datasets and captured by trained models, and (3) the </a:t>
            </a:r>
            <a:r>
              <a:rPr lang="en" sz="1800" dirty="0">
                <a:effectLst/>
                <a:latin typeface="LinLibertineTI"/>
              </a:rPr>
              <a:t>learning </a:t>
            </a:r>
            <a:r>
              <a:rPr lang="en" sz="1800" dirty="0">
                <a:effectLst/>
                <a:latin typeface="LinLibertineT"/>
              </a:rPr>
              <a:t>and optimization challenges involved with heterogeneous data. </a:t>
            </a:r>
            <a:endParaRPr lang="en" dirty="0">
              <a:effectLst/>
            </a:endParaRPr>
          </a:p>
          <a:p>
            <a:pPr marL="0" lvl="0" indent="0" algn="l" rtl="0">
              <a:spcBef>
                <a:spcPts val="0"/>
              </a:spcBef>
              <a:spcAft>
                <a:spcPts val="0"/>
              </a:spcAft>
              <a:buNone/>
            </a:pPr>
            <a:endParaRPr dirty="0"/>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28</a:t>
            </a:fld>
            <a:endParaRPr/>
          </a:p>
        </p:txBody>
      </p:sp>
    </p:spTree>
    <p:extLst>
      <p:ext uri="{BB962C8B-B14F-4D97-AF65-F5344CB8AC3E}">
        <p14:creationId xmlns:p14="http://schemas.microsoft.com/office/powerpoint/2010/main" val="1466888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29</a:t>
            </a:fld>
            <a:endParaRPr/>
          </a:p>
        </p:txBody>
      </p:sp>
    </p:spTree>
    <p:extLst>
      <p:ext uri="{BB962C8B-B14F-4D97-AF65-F5344CB8AC3E}">
        <p14:creationId xmlns:p14="http://schemas.microsoft.com/office/powerpoint/2010/main" val="3261871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buFont typeface="+mj-lt"/>
              <a:buAutoNum type="arabicPeriod"/>
            </a:pPr>
            <a:r>
              <a:rPr lang="en" sz="1800" dirty="0">
                <a:effectLst/>
                <a:latin typeface="LinLibertineT"/>
              </a:rPr>
              <a:t>(1)  </a:t>
            </a:r>
            <a:r>
              <a:rPr lang="en" sz="1800" dirty="0">
                <a:effectLst/>
                <a:latin typeface="LinLibertineTB"/>
              </a:rPr>
              <a:t>Element representation</a:t>
            </a:r>
            <a:r>
              <a:rPr lang="en" sz="1800" dirty="0">
                <a:effectLst/>
                <a:latin typeface="LinLibertineT"/>
              </a:rPr>
              <a:t>: Each modality is typically comprised of a set of elements - the most </a:t>
            </a:r>
            <a:endParaRPr lang="en" dirty="0">
              <a:effectLst/>
            </a:endParaRPr>
          </a:p>
          <a:p>
            <a:pPr>
              <a:buFont typeface="+mj-lt"/>
              <a:buAutoNum type="arabicPeriod"/>
            </a:pPr>
            <a:endParaRPr lang="en" sz="1800" dirty="0">
              <a:effectLst/>
              <a:latin typeface="LinLibertineT"/>
            </a:endParaRPr>
          </a:p>
          <a:p>
            <a:pPr>
              <a:buFont typeface="+mj-lt"/>
              <a:buAutoNum type="arabicPeriod"/>
            </a:pPr>
            <a:r>
              <a:rPr lang="en" sz="1800" dirty="0">
                <a:effectLst/>
                <a:latin typeface="LinLibertineT"/>
              </a:rPr>
              <a:t>basic unit of data which cannot (or rather, the user chooses to not) be broken down into further units [26, 147]. For example, typed text is recorded via a set of characters, videos are recorded via a set of frames, and graphs are recorded via a set of nodes and edges. What are the basic elements present in each modality, and how can we represent them? Formally, this dimensions measures heterogeneity in the sample space or representation space of modality elements. </a:t>
            </a:r>
            <a:endParaRPr lang="en" dirty="0">
              <a:effectLst/>
            </a:endParaRPr>
          </a:p>
          <a:p>
            <a:pPr>
              <a:buFont typeface="+mj-lt"/>
              <a:buAutoNum type="arabicPeriod"/>
            </a:pPr>
            <a:endParaRPr lang="en" sz="1800" dirty="0">
              <a:effectLst/>
              <a:latin typeface="LinLibertineT"/>
            </a:endParaRPr>
          </a:p>
          <a:p>
            <a:pPr>
              <a:buFont typeface="+mj-lt"/>
              <a:buAutoNum type="arabicPeriod"/>
            </a:pPr>
            <a:r>
              <a:rPr lang="en" sz="1800" dirty="0">
                <a:effectLst/>
                <a:latin typeface="LinLibertineT"/>
              </a:rPr>
              <a:t>(2)  </a:t>
            </a:r>
            <a:r>
              <a:rPr lang="en" sz="1800" dirty="0">
                <a:effectLst/>
                <a:latin typeface="LinLibertineTB"/>
              </a:rPr>
              <a:t>Distribution </a:t>
            </a:r>
            <a:r>
              <a:rPr lang="en" sz="1800" dirty="0">
                <a:effectLst/>
                <a:latin typeface="LinLibertineT"/>
              </a:rPr>
              <a:t>refers to the frequency and likelihood of elements in modalities. Elements typically follow a unique distribution, with words in a linguistic corpus following </a:t>
            </a:r>
            <a:r>
              <a:rPr lang="en" sz="1800" dirty="0" err="1">
                <a:effectLst/>
                <a:latin typeface="LinLibertineT"/>
              </a:rPr>
              <a:t>Zipf’s</a:t>
            </a:r>
            <a:r>
              <a:rPr lang="en" sz="1800" dirty="0">
                <a:effectLst/>
                <a:latin typeface="LinLibertineT"/>
              </a:rPr>
              <a:t> Law as a classic example. Distribution heterogeneity then refers to the differences in frequencies and likelihoods of elements, such as different frequencies in recorded signals and the density of elements. </a:t>
            </a:r>
            <a:endParaRPr lang="en" dirty="0">
              <a:effectLst/>
            </a:endParaRPr>
          </a:p>
          <a:p>
            <a:pPr>
              <a:buFont typeface="+mj-lt"/>
              <a:buAutoNum type="arabicPeriod"/>
            </a:pPr>
            <a:endParaRPr lang="en" sz="1800" dirty="0">
              <a:effectLst/>
              <a:latin typeface="LinLibertineT"/>
            </a:endParaRPr>
          </a:p>
          <a:p>
            <a:pPr>
              <a:buFont typeface="+mj-lt"/>
              <a:buAutoNum type="arabicPeriod"/>
            </a:pPr>
            <a:r>
              <a:rPr lang="en" sz="1800" dirty="0">
                <a:effectLst/>
                <a:latin typeface="LinLibertineT"/>
              </a:rPr>
              <a:t>(3)  </a:t>
            </a:r>
            <a:r>
              <a:rPr lang="en" sz="1800" dirty="0">
                <a:effectLst/>
                <a:latin typeface="LinLibertineTB"/>
              </a:rPr>
              <a:t>Structure</a:t>
            </a:r>
            <a:r>
              <a:rPr lang="en" sz="1800" dirty="0">
                <a:effectLst/>
                <a:latin typeface="LinLibertineT"/>
              </a:rPr>
              <a:t>: Natural data exhibits structure in the way individual elements are composed to form entire modalities [38]. For example, images exhibit spatial structure across individual object elements, language is hierarchically composed of individual words, and signals exhibit temporal structure across time. Structure heterogeneity refers to differences in this underlying structure. </a:t>
            </a:r>
            <a:endParaRPr lang="en" dirty="0">
              <a:effectLst/>
            </a:endParaRPr>
          </a:p>
          <a:p>
            <a:pPr>
              <a:buFont typeface="+mj-lt"/>
              <a:buAutoNum type="arabicPeriod"/>
            </a:pPr>
            <a:endParaRPr lang="en" sz="1800" dirty="0">
              <a:effectLst/>
              <a:latin typeface="LinLibertineT"/>
            </a:endParaRPr>
          </a:p>
          <a:p>
            <a:pPr>
              <a:buFont typeface="+mj-lt"/>
              <a:buAutoNum type="arabicPeriod"/>
            </a:pPr>
            <a:r>
              <a:rPr lang="en" sz="1800" dirty="0">
                <a:effectLst/>
                <a:latin typeface="LinLibertineT"/>
              </a:rPr>
              <a:t>(4)  </a:t>
            </a:r>
            <a:r>
              <a:rPr lang="en" sz="1800" dirty="0">
                <a:effectLst/>
                <a:latin typeface="LinLibertineTB"/>
              </a:rPr>
              <a:t>Information </a:t>
            </a:r>
            <a:r>
              <a:rPr lang="en" sz="1800" dirty="0">
                <a:effectLst/>
                <a:latin typeface="LinLibertineT"/>
              </a:rPr>
              <a:t>measures the total information content present in each modality. Subsequently, information heterogeneity measures the differences in information content across modalities, which could be formally measured by information theoretic metrics [227]. </a:t>
            </a:r>
            <a:endParaRPr lang="en" dirty="0">
              <a:effectLst/>
            </a:endParaRPr>
          </a:p>
          <a:p>
            <a:pPr>
              <a:buFont typeface="+mj-lt"/>
              <a:buAutoNum type="arabicPeriod"/>
            </a:pPr>
            <a:endParaRPr lang="en" sz="1800" dirty="0">
              <a:effectLst/>
              <a:latin typeface="LinLibertineT"/>
            </a:endParaRPr>
          </a:p>
          <a:p>
            <a:pPr>
              <a:buFont typeface="+mj-lt"/>
              <a:buAutoNum type="arabicPeriod"/>
            </a:pPr>
            <a:r>
              <a:rPr lang="en" sz="1800" dirty="0">
                <a:effectLst/>
                <a:latin typeface="LinLibertineT"/>
              </a:rPr>
              <a:t>(6)  </a:t>
            </a:r>
            <a:r>
              <a:rPr lang="en" sz="1800" dirty="0">
                <a:effectLst/>
                <a:latin typeface="LinLibertineTB"/>
              </a:rPr>
              <a:t>Relevance</a:t>
            </a:r>
            <a:r>
              <a:rPr lang="en" sz="1800" dirty="0">
                <a:effectLst/>
                <a:latin typeface="LinLibertineT"/>
              </a:rPr>
              <a:t>: Finally, each modality shows different relevance toward specific tasks and contexts - certain modalities may be more useful for certain tasks than others [78]. Task relevance describes how modalities can be used for inference, while context relevance describes how modalities are contextualized with other modalities. </a:t>
            </a:r>
            <a:endParaRPr lang="en" dirty="0">
              <a:effectLst/>
            </a:endParaRPr>
          </a:p>
          <a:p>
            <a:pPr marL="0" lvl="0" indent="0" algn="l" rtl="0">
              <a:spcBef>
                <a:spcPts val="0"/>
              </a:spcBef>
              <a:spcAft>
                <a:spcPts val="0"/>
              </a:spcAft>
              <a:buNone/>
            </a:pPr>
            <a:endParaRPr dirty="0"/>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30</a:t>
            </a:fld>
            <a:endParaRPr/>
          </a:p>
        </p:txBody>
      </p:sp>
    </p:spTree>
    <p:extLst>
      <p:ext uri="{BB962C8B-B14F-4D97-AF65-F5344CB8AC3E}">
        <p14:creationId xmlns:p14="http://schemas.microsoft.com/office/powerpoint/2010/main" val="4020962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 sz="1800" dirty="0">
                <a:effectLst/>
                <a:latin typeface="LinLibertineTB"/>
              </a:rPr>
              <a:t>Statistical association </a:t>
            </a:r>
            <a:r>
              <a:rPr lang="en" sz="1800" dirty="0">
                <a:effectLst/>
                <a:latin typeface="LinLibertineT"/>
              </a:rPr>
              <a:t>exists when the values of one variable relate to the values of another. For example, two elements may co-occur with each other, resulting in a higher frequency of both occurring at the same time. Statistically, this could lead to correlation - the degree in which elements are linearly related, or other non-linear associations. From a data-driven perspective, discovering which elements are associated with each other is important for modeling the joint distributions across modalities during multimodal representation and alignment [257]. </a:t>
            </a:r>
            <a:endParaRPr lang="en" dirty="0"/>
          </a:p>
          <a:p>
            <a:endParaRPr lang="en" sz="1800" dirty="0">
              <a:effectLst/>
              <a:latin typeface="LinLibertineT"/>
            </a:endParaRPr>
          </a:p>
          <a:p>
            <a:r>
              <a:rPr lang="en" sz="1800" dirty="0">
                <a:effectLst/>
                <a:latin typeface="LinLibertineT"/>
              </a:rPr>
              <a:t>(2) </a:t>
            </a:r>
            <a:r>
              <a:rPr lang="en" sz="1800" dirty="0">
                <a:effectLst/>
                <a:latin typeface="LinLibertineTB"/>
              </a:rPr>
              <a:t>Statistical dependence </a:t>
            </a:r>
            <a:r>
              <a:rPr lang="en" sz="1800" dirty="0">
                <a:effectLst/>
                <a:latin typeface="LinLibertineT"/>
              </a:rPr>
              <a:t>goes deeper than association and requires an understanding of the exact type of statistical dependency between two elements. For example, is there a causal dependency from one element to another, or an underlying confounder causing both elements to be present at the same time? Other forms of dependencies could be spatial or temporal: one element occurring above the other, or after the other. Typically, while statistical association can be estimated purely from data, understanding the nature of statistical dependence requires some knowledge of the elements and their underlying relationships [188, 267]. </a:t>
            </a:r>
            <a:endParaRPr lang="en" dirty="0"/>
          </a:p>
          <a:p>
            <a:endParaRPr lang="en" sz="1800" dirty="0">
              <a:effectLst/>
              <a:latin typeface="LinLibertineT"/>
            </a:endParaRPr>
          </a:p>
          <a:p>
            <a:r>
              <a:rPr lang="en" sz="1800" dirty="0">
                <a:effectLst/>
                <a:latin typeface="LinLibertineT"/>
              </a:rPr>
              <a:t>(3) </a:t>
            </a:r>
            <a:r>
              <a:rPr lang="en" sz="1800" dirty="0">
                <a:effectLst/>
                <a:latin typeface="LinLibertineTB"/>
              </a:rPr>
              <a:t>Semantic correspondence </a:t>
            </a:r>
            <a:r>
              <a:rPr lang="en" sz="1800" dirty="0">
                <a:effectLst/>
                <a:latin typeface="LinLibertineT"/>
              </a:rPr>
              <a:t>can be seen as the problem of ascertaining which elements in one modality share the same semantic meaning as elements in another modality [192]. Identify- </a:t>
            </a:r>
            <a:r>
              <a:rPr lang="en" sz="1800" dirty="0" err="1">
                <a:effectLst/>
                <a:latin typeface="LinLibertineT"/>
              </a:rPr>
              <a:t>ing</a:t>
            </a:r>
            <a:r>
              <a:rPr lang="en" sz="1800" dirty="0">
                <a:effectLst/>
                <a:latin typeface="LinLibertineT"/>
              </a:rPr>
              <a:t> correspondences is fundamental in many problems related to language grounding [46], translation and retrieval [203], and cross-modal alignment [248]. </a:t>
            </a:r>
            <a:endParaRPr lang="en" dirty="0"/>
          </a:p>
          <a:p>
            <a:endParaRPr lang="en"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LinLibertineT"/>
              </a:rPr>
              <a:t>(4) </a:t>
            </a:r>
            <a:r>
              <a:rPr lang="en" sz="1800" dirty="0">
                <a:effectLst/>
                <a:latin typeface="LinLibertineTB"/>
              </a:rPr>
              <a:t>Semantic relations</a:t>
            </a:r>
            <a:r>
              <a:rPr lang="en" sz="1800" dirty="0">
                <a:effectLst/>
                <a:latin typeface="LinLibertineT"/>
              </a:rPr>
              <a:t>: Finally, semantic relations generalize semantic correspondences: instead of modality elements sharing the same exact meaning, semantic relations includes an attribute describing the exact nature of the relationship between two modality elements, such as semantic, logical, causal, or functional relations. Identifying these semantically related connections is important for higher-order reasoning [26, 172]. </a:t>
            </a:r>
            <a:endParaRPr lang="en" dirty="0"/>
          </a:p>
          <a:p>
            <a:pPr marL="0" lvl="0" indent="0" algn="l" rtl="0">
              <a:spcBef>
                <a:spcPts val="0"/>
              </a:spcBef>
              <a:spcAft>
                <a:spcPts val="0"/>
              </a:spcAft>
              <a:buNone/>
            </a:pPr>
            <a:endParaRPr dirty="0"/>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31</a:t>
            </a:fld>
            <a:endParaRPr/>
          </a:p>
        </p:txBody>
      </p:sp>
    </p:spTree>
    <p:extLst>
      <p:ext uri="{BB962C8B-B14F-4D97-AF65-F5344CB8AC3E}">
        <p14:creationId xmlns:p14="http://schemas.microsoft.com/office/powerpoint/2010/main" val="2937335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 sz="1800" dirty="0">
                <a:effectLst/>
                <a:latin typeface="LinLibertineTB"/>
              </a:rPr>
              <a:t>Interaction information </a:t>
            </a:r>
            <a:r>
              <a:rPr lang="en" sz="1800" dirty="0">
                <a:effectLst/>
                <a:latin typeface="LinLibertineT"/>
              </a:rPr>
              <a:t>investigates the type of connected information that is involved in </a:t>
            </a:r>
            <a:endParaRPr lang="en" dirty="0"/>
          </a:p>
          <a:p>
            <a:r>
              <a:rPr lang="en" sz="1800" dirty="0">
                <a:effectLst/>
                <a:latin typeface="LinLibertineT"/>
              </a:rPr>
              <a:t>an interaction. When an interaction involves shared information common to both modalities, the interaction is </a:t>
            </a:r>
            <a:r>
              <a:rPr lang="en" sz="1800" dirty="0">
                <a:effectLst/>
                <a:latin typeface="LinLibertineTI"/>
              </a:rPr>
              <a:t>redundant</a:t>
            </a:r>
            <a:r>
              <a:rPr lang="en" sz="1800" dirty="0">
                <a:effectLst/>
                <a:latin typeface="LinLibertineT"/>
              </a:rPr>
              <a:t>, while a </a:t>
            </a:r>
            <a:r>
              <a:rPr lang="en" sz="1800" dirty="0">
                <a:effectLst/>
                <a:latin typeface="LinLibertineTI"/>
              </a:rPr>
              <a:t>non-redundant </a:t>
            </a:r>
            <a:r>
              <a:rPr lang="en" sz="1800" dirty="0">
                <a:effectLst/>
                <a:latin typeface="LinLibertineT"/>
              </a:rPr>
              <a:t>interaction is one that does not solely rely on shared information, and instead relies on different ratios of shared, unique, or possibly even synergistic information [290]. </a:t>
            </a:r>
          </a:p>
          <a:p>
            <a:endParaRPr lang="en" dirty="0"/>
          </a:p>
          <a:p>
            <a:r>
              <a:rPr lang="en" sz="1800" dirty="0">
                <a:effectLst/>
                <a:latin typeface="LinLibertineT"/>
              </a:rPr>
              <a:t>(2) </a:t>
            </a:r>
            <a:r>
              <a:rPr lang="en" sz="1800" dirty="0">
                <a:effectLst/>
                <a:latin typeface="LinLibertineTB"/>
              </a:rPr>
              <a:t>Interaction mechanics </a:t>
            </a:r>
            <a:r>
              <a:rPr lang="en" sz="1800" dirty="0">
                <a:effectLst/>
                <a:latin typeface="LinLibertineT"/>
              </a:rPr>
              <a:t>are the functional operators involved when integrating modality elements for task inference. For example, interactions can be expressed as statistically additive, non-additive, and non-linear forms [117], as well as from a semantic perspective where two elements interact through a logical, causal, or temporal operation [268]. </a:t>
            </a:r>
          </a:p>
          <a:p>
            <a:endParaRPr lang="en" dirty="0"/>
          </a:p>
          <a:p>
            <a:r>
              <a:rPr lang="en" sz="1800" dirty="0">
                <a:effectLst/>
                <a:latin typeface="LinLibertineT"/>
              </a:rPr>
              <a:t>(3) </a:t>
            </a:r>
            <a:r>
              <a:rPr lang="en" sz="1800" dirty="0">
                <a:effectLst/>
                <a:latin typeface="LinLibertineTB"/>
              </a:rPr>
              <a:t>Interaction response </a:t>
            </a:r>
            <a:r>
              <a:rPr lang="en" sz="1800" dirty="0">
                <a:effectLst/>
                <a:latin typeface="LinLibertineT"/>
              </a:rPr>
              <a:t>studies how the inferred response changes in the presence of multiple modalities. For example, through sub-dividing redundant interactions, we can say that two modalities create an equivalence response if the multimodal response is the same as responses from either modality, or enhancement if the multimodal response displays higher confidence. On the other hand, non-redundant interactions such as modulation or emergence happen when there exist different multimodal versus unimodal responses [197]. </a:t>
            </a:r>
            <a:endParaRPr lang="en" dirty="0"/>
          </a:p>
          <a:p>
            <a:pPr marL="0" lvl="0" indent="0" algn="l" rtl="0">
              <a:spcBef>
                <a:spcPts val="0"/>
              </a:spcBef>
              <a:spcAft>
                <a:spcPts val="0"/>
              </a:spcAft>
              <a:buNone/>
            </a:pPr>
            <a:endParaRPr dirty="0"/>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32</a:t>
            </a:fld>
            <a:endParaRPr/>
          </a:p>
        </p:txBody>
      </p:sp>
    </p:spTree>
    <p:extLst>
      <p:ext uri="{BB962C8B-B14F-4D97-AF65-F5344CB8AC3E}">
        <p14:creationId xmlns:p14="http://schemas.microsoft.com/office/powerpoint/2010/main" val="29522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2b663a982e6_5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2b663a982e6_5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2" name="Google Shape;1692;g2b663a982e6_5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35</a:t>
            </a:fld>
            <a:endParaRPr/>
          </a:p>
        </p:txBody>
      </p:sp>
    </p:spTree>
    <p:extLst>
      <p:ext uri="{BB962C8B-B14F-4D97-AF65-F5344CB8AC3E}">
        <p14:creationId xmlns:p14="http://schemas.microsoft.com/office/powerpoint/2010/main" val="265837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2b663a982e6_5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2b663a982e6_5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9" name="Google Shape;1699;g2b663a982e6_5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36</a:t>
            </a:fld>
            <a:endParaRPr/>
          </a:p>
        </p:txBody>
      </p:sp>
    </p:spTree>
    <p:extLst>
      <p:ext uri="{BB962C8B-B14F-4D97-AF65-F5344CB8AC3E}">
        <p14:creationId xmlns:p14="http://schemas.microsoft.com/office/powerpoint/2010/main" val="2547597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2b663a982e6_6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2b663a982e6_6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9" name="Google Shape;1709;g2b663a982e6_6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37</a:t>
            </a:fld>
            <a:endParaRPr/>
          </a:p>
        </p:txBody>
      </p:sp>
    </p:spTree>
    <p:extLst>
      <p:ext uri="{BB962C8B-B14F-4D97-AF65-F5344CB8AC3E}">
        <p14:creationId xmlns:p14="http://schemas.microsoft.com/office/powerpoint/2010/main" val="378073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0" y="763588"/>
            <a:ext cx="0" cy="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04293-C975-47CD-9EAB-322DEDA8A0B3}" type="slidenum">
              <a:rPr kumimoji="0" lang="en-US" sz="1400" b="0" i="0" u="none" strike="noStrike" kern="1200" cap="none" spc="-1" normalizeH="0" baseline="0" noProof="0" smtClean="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400" b="0" i="0" u="none" strike="noStrike" kern="1200" cap="none" spc="-1" normalizeH="0" baseline="0" noProof="0">
              <a:ln>
                <a:noFill/>
              </a:ln>
              <a:solidFill>
                <a:srgbClr val="000000"/>
              </a:solidFill>
              <a:effectLst/>
              <a:uLnTx/>
              <a:uFillTx/>
              <a:latin typeface="Times New Roman"/>
            </a:endParaRPr>
          </a:p>
        </p:txBody>
      </p:sp>
    </p:spTree>
    <p:extLst>
      <p:ext uri="{BB962C8B-B14F-4D97-AF65-F5344CB8AC3E}">
        <p14:creationId xmlns:p14="http://schemas.microsoft.com/office/powerpoint/2010/main" val="236834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5</a:t>
            </a:fld>
            <a:endParaRPr/>
          </a:p>
        </p:txBody>
      </p:sp>
    </p:spTree>
    <p:extLst>
      <p:ext uri="{BB962C8B-B14F-4D97-AF65-F5344CB8AC3E}">
        <p14:creationId xmlns:p14="http://schemas.microsoft.com/office/powerpoint/2010/main" val="3940714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0" y="763588"/>
            <a:ext cx="0" cy="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04293-C975-47CD-9EAB-322DEDA8A0B3}" type="slidenum">
              <a:rPr kumimoji="0" lang="en-US" sz="1400" b="0" i="0" u="none" strike="noStrike" kern="1200" cap="none" spc="-1" normalizeH="0" baseline="0" noProof="0" smtClean="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400" b="0" i="0" u="none" strike="noStrike" kern="1200" cap="none" spc="-1" normalizeH="0" baseline="0" noProof="0">
              <a:ln>
                <a:noFill/>
              </a:ln>
              <a:solidFill>
                <a:srgbClr val="000000"/>
              </a:solidFill>
              <a:effectLst/>
              <a:uLnTx/>
              <a:uFillTx/>
              <a:latin typeface="Times New Roman"/>
            </a:endParaRPr>
          </a:p>
        </p:txBody>
      </p:sp>
    </p:spTree>
    <p:extLst>
      <p:ext uri="{BB962C8B-B14F-4D97-AF65-F5344CB8AC3E}">
        <p14:creationId xmlns:p14="http://schemas.microsoft.com/office/powerpoint/2010/main" val="982406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0" y="763588"/>
            <a:ext cx="0" cy="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04293-C975-47CD-9EAB-322DEDA8A0B3}" type="slidenum">
              <a:rPr kumimoji="0" lang="en-US" sz="1400" b="0" i="0" u="none" strike="noStrike" kern="1200" cap="none" spc="-1" normalizeH="0" baseline="0" noProof="0" smtClean="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400" b="0" i="0" u="none" strike="noStrike" kern="1200" cap="none" spc="-1" normalizeH="0" baseline="0" noProof="0">
              <a:ln>
                <a:noFill/>
              </a:ln>
              <a:solidFill>
                <a:srgbClr val="000000"/>
              </a:solidFill>
              <a:effectLst/>
              <a:uLnTx/>
              <a:uFillTx/>
              <a:latin typeface="Times New Roman"/>
            </a:endParaRPr>
          </a:p>
        </p:txBody>
      </p:sp>
    </p:spTree>
    <p:extLst>
      <p:ext uri="{BB962C8B-B14F-4D97-AF65-F5344CB8AC3E}">
        <p14:creationId xmlns:p14="http://schemas.microsoft.com/office/powerpoint/2010/main" val="1598949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0" y="763588"/>
            <a:ext cx="0" cy="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04293-C975-47CD-9EAB-322DEDA8A0B3}" type="slidenum">
              <a:rPr kumimoji="0" lang="en-US" sz="1400" b="0" i="0" u="none" strike="noStrike" kern="1200" cap="none" spc="-1" normalizeH="0" baseline="0" noProof="0" smtClean="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400" b="0" i="0" u="none" strike="noStrike" kern="1200" cap="none" spc="-1" normalizeH="0" baseline="0" noProof="0">
              <a:ln>
                <a:noFill/>
              </a:ln>
              <a:solidFill>
                <a:srgbClr val="000000"/>
              </a:solidFill>
              <a:effectLst/>
              <a:uLnTx/>
              <a:uFillTx/>
              <a:latin typeface="Times New Roman"/>
            </a:endParaRPr>
          </a:p>
        </p:txBody>
      </p:sp>
    </p:spTree>
    <p:extLst>
      <p:ext uri="{BB962C8B-B14F-4D97-AF65-F5344CB8AC3E}">
        <p14:creationId xmlns:p14="http://schemas.microsoft.com/office/powerpoint/2010/main" val="4108996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t>https://</a:t>
            </a:r>
            <a:r>
              <a:rPr lang="en" dirty="0" err="1"/>
              <a:t>www.leewayhertz.com</a:t>
            </a:r>
            <a:r>
              <a:rPr lang="en" dirty="0"/>
              <a:t>/current-state-of-generative-ai/#How-is-generative-AI-driving-value-across-major-industries</a:t>
            </a:r>
          </a:p>
          <a:p>
            <a:pPr marL="0" lvl="0" indent="0" algn="l" rtl="0">
              <a:spcBef>
                <a:spcPts val="0"/>
              </a:spcBef>
              <a:spcAft>
                <a:spcPts val="0"/>
              </a:spcAft>
              <a:buNone/>
            </a:pPr>
            <a:endParaRPr dirty="0"/>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45</a:t>
            </a:fld>
            <a:endParaRPr/>
          </a:p>
        </p:txBody>
      </p:sp>
    </p:spTree>
    <p:extLst>
      <p:ext uri="{BB962C8B-B14F-4D97-AF65-F5344CB8AC3E}">
        <p14:creationId xmlns:p14="http://schemas.microsoft.com/office/powerpoint/2010/main" val="133608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039DA45-2CB2-9D48-B472-DD8EF2D8F641}" type="slidenum">
              <a:rPr lang="ru-RU" smtClean="0"/>
              <a:t>46</a:t>
            </a:fld>
            <a:endParaRPr lang="ru-RU"/>
          </a:p>
        </p:txBody>
      </p:sp>
    </p:spTree>
    <p:extLst>
      <p:ext uri="{BB962C8B-B14F-4D97-AF65-F5344CB8AC3E}">
        <p14:creationId xmlns:p14="http://schemas.microsoft.com/office/powerpoint/2010/main" val="420861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t>https://</a:t>
            </a:r>
            <a:r>
              <a:rPr lang="en" dirty="0" err="1"/>
              <a:t>www.leewayhertz.com</a:t>
            </a:r>
            <a:r>
              <a:rPr lang="en" dirty="0"/>
              <a:t>/current-state-of-generative-ai/#How-is-generative-AI-driving-value-across-major-industries</a:t>
            </a:r>
          </a:p>
          <a:p>
            <a:pPr marL="0" lvl="0" indent="0" algn="l" rtl="0">
              <a:spcBef>
                <a:spcPts val="0"/>
              </a:spcBef>
              <a:spcAft>
                <a:spcPts val="0"/>
              </a:spcAft>
              <a:buNone/>
            </a:pPr>
            <a:endParaRPr dirty="0"/>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6</a:t>
            </a:fld>
            <a:endParaRPr/>
          </a:p>
        </p:txBody>
      </p:sp>
    </p:spTree>
    <p:extLst>
      <p:ext uri="{BB962C8B-B14F-4D97-AF65-F5344CB8AC3E}">
        <p14:creationId xmlns:p14="http://schemas.microsoft.com/office/powerpoint/2010/main" val="3114256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9</a:t>
            </a:fld>
            <a:endParaRPr/>
          </a:p>
        </p:txBody>
      </p:sp>
    </p:spTree>
    <p:extLst>
      <p:ext uri="{BB962C8B-B14F-4D97-AF65-F5344CB8AC3E}">
        <p14:creationId xmlns:p14="http://schemas.microsoft.com/office/powerpoint/2010/main" val="972358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f00d5989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f00d5989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9" name="Google Shape;1559;g1f00d5989a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10</a:t>
            </a:fld>
            <a:endParaRPr/>
          </a:p>
        </p:txBody>
      </p:sp>
    </p:spTree>
    <p:extLst>
      <p:ext uri="{BB962C8B-B14F-4D97-AF65-F5344CB8AC3E}">
        <p14:creationId xmlns:p14="http://schemas.microsoft.com/office/powerpoint/2010/main" val="154358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1f00d5989a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1f00d5989a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3" name="Google Shape;1573;g1f00d5989ad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11</a:t>
            </a:fld>
            <a:endParaRPr/>
          </a:p>
        </p:txBody>
      </p:sp>
    </p:spTree>
    <p:extLst>
      <p:ext uri="{BB962C8B-B14F-4D97-AF65-F5344CB8AC3E}">
        <p14:creationId xmlns:p14="http://schemas.microsoft.com/office/powerpoint/2010/main" val="160513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039DA45-2CB2-9D48-B472-DD8EF2D8F641}" type="slidenum">
              <a:rPr lang="ru-RU" smtClean="0"/>
              <a:t>12</a:t>
            </a:fld>
            <a:endParaRPr lang="ru-RU"/>
          </a:p>
        </p:txBody>
      </p:sp>
    </p:spTree>
    <p:extLst>
      <p:ext uri="{BB962C8B-B14F-4D97-AF65-F5344CB8AC3E}">
        <p14:creationId xmlns:p14="http://schemas.microsoft.com/office/powerpoint/2010/main" val="339953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0a406408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30a406408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656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E7BA37-0728-5D49-B27E-1250755A3305}"/>
              </a:ext>
            </a:extLst>
          </p:cNvPr>
          <p:cNvSpPr>
            <a:spLocks noGrp="1"/>
          </p:cNvSpPr>
          <p:nvPr>
            <p:ph type="ctrTitle" hasCustomPrompt="1"/>
          </p:nvPr>
        </p:nvSpPr>
        <p:spPr>
          <a:xfrm>
            <a:off x="695325" y="3807624"/>
            <a:ext cx="5400675" cy="738664"/>
          </a:xfrm>
        </p:spPr>
        <p:txBody>
          <a:bodyPr anchor="b"/>
          <a:lstStyle>
            <a:lvl1pPr algn="l">
              <a:lnSpc>
                <a:spcPct val="100000"/>
              </a:lnSpc>
              <a:defRPr sz="4800" spc="0" baseline="0">
                <a:solidFill>
                  <a:schemeClr val="tx1"/>
                </a:solidFill>
              </a:defRPr>
            </a:lvl1pPr>
          </a:lstStyle>
          <a:p>
            <a:r>
              <a:rPr lang="en-US" dirty="0"/>
              <a:t>Presentation</a:t>
            </a:r>
            <a:r>
              <a:rPr lang="ru-RU" dirty="0"/>
              <a:t> </a:t>
            </a:r>
            <a:r>
              <a:rPr lang="en-US" dirty="0"/>
              <a:t>title</a:t>
            </a:r>
            <a:endParaRPr lang="ru-RU" dirty="0"/>
          </a:p>
        </p:txBody>
      </p:sp>
      <p:sp>
        <p:nvSpPr>
          <p:cNvPr id="8" name="Текст 7">
            <a:extLst>
              <a:ext uri="{FF2B5EF4-FFF2-40B4-BE49-F238E27FC236}">
                <a16:creationId xmlns:a16="http://schemas.microsoft.com/office/drawing/2014/main" id="{9E9938AB-9DF4-5949-8C1C-CACAD9848DD0}"/>
              </a:ext>
            </a:extLst>
          </p:cNvPr>
          <p:cNvSpPr>
            <a:spLocks noGrp="1"/>
          </p:cNvSpPr>
          <p:nvPr>
            <p:ph type="body" sz="quarter" idx="10" hasCustomPrompt="1"/>
          </p:nvPr>
        </p:nvSpPr>
        <p:spPr>
          <a:xfrm>
            <a:off x="695325" y="5147900"/>
            <a:ext cx="5400676" cy="369332"/>
          </a:xfrm>
        </p:spPr>
        <p:txBody>
          <a:bodyPr wrap="square" anchor="b">
            <a:noAutofit/>
          </a:bodyPr>
          <a:lstStyle>
            <a:lvl1pPr>
              <a:defRPr sz="2400">
                <a:solidFill>
                  <a:schemeClr val="tx1"/>
                </a:solidFill>
              </a:defRPr>
            </a:lvl1pPr>
          </a:lstStyle>
          <a:p>
            <a:pPr lvl="0"/>
            <a:r>
              <a:rPr lang="ru-RU" dirty="0"/>
              <a:t>Имя спикера</a:t>
            </a:r>
          </a:p>
        </p:txBody>
      </p:sp>
      <p:sp>
        <p:nvSpPr>
          <p:cNvPr id="10" name="Текст 7">
            <a:extLst>
              <a:ext uri="{FF2B5EF4-FFF2-40B4-BE49-F238E27FC236}">
                <a16:creationId xmlns:a16="http://schemas.microsoft.com/office/drawing/2014/main" id="{6CC1B07C-9F11-2243-A68C-A8B772DC7EFE}"/>
              </a:ext>
            </a:extLst>
          </p:cNvPr>
          <p:cNvSpPr>
            <a:spLocks noGrp="1"/>
          </p:cNvSpPr>
          <p:nvPr>
            <p:ph type="body" sz="quarter" idx="11" hasCustomPrompt="1"/>
          </p:nvPr>
        </p:nvSpPr>
        <p:spPr>
          <a:xfrm>
            <a:off x="695325" y="5661248"/>
            <a:ext cx="5400676" cy="246221"/>
          </a:xfrm>
        </p:spPr>
        <p:txBody>
          <a:bodyPr wrap="square">
            <a:spAutoFit/>
          </a:bodyPr>
          <a:lstStyle>
            <a:lvl1pPr>
              <a:defRPr sz="1600">
                <a:solidFill>
                  <a:schemeClr val="tx1"/>
                </a:solidFill>
              </a:defRPr>
            </a:lvl1pPr>
          </a:lstStyle>
          <a:p>
            <a:pPr lvl="0"/>
            <a:r>
              <a:rPr lang="ru-RU" dirty="0"/>
              <a:t>Должность</a:t>
            </a:r>
          </a:p>
        </p:txBody>
      </p:sp>
      <p:pic>
        <p:nvPicPr>
          <p:cNvPr id="43" name="Рисунок 42">
            <a:extLst>
              <a:ext uri="{FF2B5EF4-FFF2-40B4-BE49-F238E27FC236}">
                <a16:creationId xmlns:a16="http://schemas.microsoft.com/office/drawing/2014/main" id="{E6BFA5DC-1C98-7E4A-BE5C-5BE58D1607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5324" y="728664"/>
            <a:ext cx="2016000" cy="612211"/>
          </a:xfrm>
          <a:prstGeom prst="rect">
            <a:avLst/>
          </a:prstGeom>
        </p:spPr>
      </p:pic>
      <p:sp>
        <p:nvSpPr>
          <p:cNvPr id="12" name="Рисунок 3">
            <a:extLst>
              <a:ext uri="{FF2B5EF4-FFF2-40B4-BE49-F238E27FC236}">
                <a16:creationId xmlns:a16="http://schemas.microsoft.com/office/drawing/2014/main" id="{9CCF0603-3AC0-9543-AE44-4AC4401F9AB1}"/>
              </a:ext>
            </a:extLst>
          </p:cNvPr>
          <p:cNvSpPr/>
          <p:nvPr/>
        </p:nvSpPr>
        <p:spPr>
          <a:xfrm rot="16200000">
            <a:off x="8815429" y="377452"/>
            <a:ext cx="3756725" cy="2998800"/>
          </a:xfrm>
          <a:custGeom>
            <a:avLst/>
            <a:gdLst>
              <a:gd name="connsiteX0" fmla="*/ 1878366 w 3756725"/>
              <a:gd name="connsiteY0" fmla="*/ 0 h 2998800"/>
              <a:gd name="connsiteX1" fmla="*/ 945865 w 3756725"/>
              <a:gd name="connsiteY1" fmla="*/ 631975 h 2998800"/>
              <a:gd name="connsiteX2" fmla="*/ 0 w 3756725"/>
              <a:gd name="connsiteY2" fmla="*/ 2998800 h 2998800"/>
              <a:gd name="connsiteX3" fmla="*/ 736615 w 3756725"/>
              <a:gd name="connsiteY3" fmla="*/ 2998800 h 2998800"/>
              <a:gd name="connsiteX4" fmla="*/ 1552323 w 3756725"/>
              <a:gd name="connsiteY4" fmla="*/ 955715 h 2998800"/>
              <a:gd name="connsiteX5" fmla="*/ 2204407 w 3756725"/>
              <a:gd name="connsiteY5" fmla="*/ 955715 h 2998800"/>
              <a:gd name="connsiteX6" fmla="*/ 3020110 w 3756725"/>
              <a:gd name="connsiteY6" fmla="*/ 2998800 h 2998800"/>
              <a:gd name="connsiteX7" fmla="*/ 3756725 w 3756725"/>
              <a:gd name="connsiteY7" fmla="*/ 2998800 h 2998800"/>
              <a:gd name="connsiteX8" fmla="*/ 2810862 w 3756725"/>
              <a:gd name="connsiteY8" fmla="*/ 631975 h 2998800"/>
              <a:gd name="connsiteX9" fmla="*/ 1878366 w 3756725"/>
              <a:gd name="connsiteY9" fmla="*/ 0 h 29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6725" h="2998800">
                <a:moveTo>
                  <a:pt x="1878366" y="0"/>
                </a:moveTo>
                <a:cubicBezTo>
                  <a:pt x="1467701" y="0"/>
                  <a:pt x="1098404" y="250279"/>
                  <a:pt x="945865" y="631975"/>
                </a:cubicBezTo>
                <a:lnTo>
                  <a:pt x="0" y="2998800"/>
                </a:lnTo>
                <a:lnTo>
                  <a:pt x="736615" y="2998800"/>
                </a:lnTo>
                <a:lnTo>
                  <a:pt x="1552323" y="955715"/>
                </a:lnTo>
                <a:cubicBezTo>
                  <a:pt x="1669995" y="660990"/>
                  <a:pt x="2086738" y="660990"/>
                  <a:pt x="2204407" y="955715"/>
                </a:cubicBezTo>
                <a:lnTo>
                  <a:pt x="3020110" y="2998800"/>
                </a:lnTo>
                <a:lnTo>
                  <a:pt x="3756725" y="2998800"/>
                </a:lnTo>
                <a:lnTo>
                  <a:pt x="2810862" y="631975"/>
                </a:lnTo>
                <a:cubicBezTo>
                  <a:pt x="2658334" y="250279"/>
                  <a:pt x="2289032" y="0"/>
                  <a:pt x="187836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endParaRPr lang="ru-RU" sz="1200">
              <a:solidFill>
                <a:schemeClr val="lt1"/>
              </a:solidFill>
            </a:endParaRPr>
          </a:p>
        </p:txBody>
      </p:sp>
      <p:pic>
        <p:nvPicPr>
          <p:cNvPr id="11" name="Рисунок 10">
            <a:extLst>
              <a:ext uri="{FF2B5EF4-FFF2-40B4-BE49-F238E27FC236}">
                <a16:creationId xmlns:a16="http://schemas.microsoft.com/office/drawing/2014/main" id="{0957A6EE-2363-7240-913D-B069FC1866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9408524" y="4074524"/>
            <a:ext cx="2569362" cy="2997589"/>
          </a:xfrm>
          <a:prstGeom prst="rect">
            <a:avLst/>
          </a:prstGeom>
        </p:spPr>
      </p:pic>
      <p:pic>
        <p:nvPicPr>
          <p:cNvPr id="13" name="Рисунок 12">
            <a:extLst>
              <a:ext uri="{FF2B5EF4-FFF2-40B4-BE49-F238E27FC236}">
                <a16:creationId xmlns:a16="http://schemas.microsoft.com/office/drawing/2014/main" id="{89F80221-D45F-8647-9C09-F99499A4BC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071964" y="-1119978"/>
            <a:ext cx="757632" cy="2997589"/>
          </a:xfrm>
          <a:prstGeom prst="rect">
            <a:avLst/>
          </a:prstGeom>
        </p:spPr>
      </p:pic>
      <p:pic>
        <p:nvPicPr>
          <p:cNvPr id="14" name="Рисунок 13">
            <a:extLst>
              <a:ext uri="{FF2B5EF4-FFF2-40B4-BE49-F238E27FC236}">
                <a16:creationId xmlns:a16="http://schemas.microsoft.com/office/drawing/2014/main" id="{20F6139F-F42E-FB4B-9B8A-6C2DEDBA40D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9800000">
            <a:off x="7620919" y="1462172"/>
            <a:ext cx="757632" cy="2997589"/>
          </a:xfrm>
          <a:prstGeom prst="rect">
            <a:avLst/>
          </a:prstGeom>
        </p:spPr>
      </p:pic>
      <p:sp>
        <p:nvSpPr>
          <p:cNvPr id="15" name="TextBox 14">
            <a:extLst>
              <a:ext uri="{FF2B5EF4-FFF2-40B4-BE49-F238E27FC236}">
                <a16:creationId xmlns:a16="http://schemas.microsoft.com/office/drawing/2014/main" id="{11088EFB-F108-F941-8DF1-CEBA24FC0B41}"/>
              </a:ext>
            </a:extLst>
          </p:cNvPr>
          <p:cNvSpPr txBox="1"/>
          <p:nvPr userDrawn="1"/>
        </p:nvSpPr>
        <p:spPr>
          <a:xfrm>
            <a:off x="3575720" y="-739250"/>
            <a:ext cx="3096343" cy="307777"/>
          </a:xfrm>
          <a:prstGeom prst="rect">
            <a:avLst/>
          </a:prstGeom>
          <a:noFill/>
        </p:spPr>
        <p:txBody>
          <a:bodyPr wrap="square" lIns="0" tIns="0" rIns="0" bIns="0" rtlCol="0" anchor="t">
            <a:spAutoFit/>
          </a:bodyPr>
          <a:lstStyle/>
          <a:p>
            <a:r>
              <a:rPr lang="ru-RU" sz="1000" dirty="0"/>
              <a:t>Альтернативный вариант</a:t>
            </a:r>
            <a:br>
              <a:rPr lang="ru-RU" sz="1000" dirty="0"/>
            </a:br>
            <a:r>
              <a:rPr lang="ru-RU" sz="1000" dirty="0"/>
              <a:t>титульного слайда</a:t>
            </a:r>
          </a:p>
        </p:txBody>
      </p:sp>
      <p:sp>
        <p:nvSpPr>
          <p:cNvPr id="16" name="TextBox 15">
            <a:extLst>
              <a:ext uri="{FF2B5EF4-FFF2-40B4-BE49-F238E27FC236}">
                <a16:creationId xmlns:a16="http://schemas.microsoft.com/office/drawing/2014/main" id="{C16F203F-18B4-0B4B-B6AE-F1808849E7EC}"/>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17" name="Рисунок 3">
            <a:extLst>
              <a:ext uri="{FF2B5EF4-FFF2-40B4-BE49-F238E27FC236}">
                <a16:creationId xmlns:a16="http://schemas.microsoft.com/office/drawing/2014/main" id="{6ACE88CA-38C4-4146-9D53-E56C9F0CAA5E}"/>
              </a:ext>
            </a:extLst>
          </p:cNvPr>
          <p:cNvSpPr>
            <a:spLocks noGrp="1"/>
          </p:cNvSpPr>
          <p:nvPr>
            <p:ph type="pic" sz="quarter" idx="12"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Tree>
    <p:extLst>
      <p:ext uri="{BB962C8B-B14F-4D97-AF65-F5344CB8AC3E}">
        <p14:creationId xmlns:p14="http://schemas.microsoft.com/office/powerpoint/2010/main" val="276454721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two speakers_3">
    <p:bg>
      <p:bgPr>
        <a:solidFill>
          <a:schemeClr val="accent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E7BA37-0728-5D49-B27E-1250755A3305}"/>
              </a:ext>
            </a:extLst>
          </p:cNvPr>
          <p:cNvSpPr>
            <a:spLocks noGrp="1"/>
          </p:cNvSpPr>
          <p:nvPr>
            <p:ph type="ctrTitle" hasCustomPrompt="1"/>
          </p:nvPr>
        </p:nvSpPr>
        <p:spPr>
          <a:xfrm>
            <a:off x="695324" y="3807624"/>
            <a:ext cx="5400675" cy="738664"/>
          </a:xfrm>
        </p:spPr>
        <p:txBody>
          <a:bodyPr anchor="b"/>
          <a:lstStyle>
            <a:lvl1pPr algn="l">
              <a:lnSpc>
                <a:spcPct val="100000"/>
              </a:lnSpc>
              <a:defRPr sz="4800" spc="0" baseline="0">
                <a:solidFill>
                  <a:schemeClr val="bg1"/>
                </a:solidFill>
              </a:defRPr>
            </a:lvl1pPr>
          </a:lstStyle>
          <a:p>
            <a:r>
              <a:rPr lang="en-US" dirty="0"/>
              <a:t>Presentation</a:t>
            </a:r>
            <a:r>
              <a:rPr lang="ru-RU" dirty="0"/>
              <a:t> </a:t>
            </a:r>
            <a:r>
              <a:rPr lang="en-US" dirty="0"/>
              <a:t>title</a:t>
            </a:r>
            <a:endParaRPr lang="ru-RU" dirty="0"/>
          </a:p>
        </p:txBody>
      </p:sp>
      <p:sp>
        <p:nvSpPr>
          <p:cNvPr id="8" name="Текст 7">
            <a:extLst>
              <a:ext uri="{FF2B5EF4-FFF2-40B4-BE49-F238E27FC236}">
                <a16:creationId xmlns:a16="http://schemas.microsoft.com/office/drawing/2014/main" id="{9E9938AB-9DF4-5949-8C1C-CACAD9848DD0}"/>
              </a:ext>
            </a:extLst>
          </p:cNvPr>
          <p:cNvSpPr>
            <a:spLocks noGrp="1"/>
          </p:cNvSpPr>
          <p:nvPr>
            <p:ph type="body" sz="quarter" idx="10" hasCustomPrompt="1"/>
          </p:nvPr>
        </p:nvSpPr>
        <p:spPr>
          <a:xfrm>
            <a:off x="695324" y="5147900"/>
            <a:ext cx="2520000" cy="369332"/>
          </a:xfrm>
        </p:spPr>
        <p:txBody>
          <a:bodyPr wrap="square" anchor="b">
            <a:noAutofit/>
          </a:bodyPr>
          <a:lstStyle>
            <a:lvl1pPr>
              <a:defRPr sz="2400">
                <a:solidFill>
                  <a:schemeClr val="bg1"/>
                </a:solidFill>
              </a:defRPr>
            </a:lvl1pPr>
          </a:lstStyle>
          <a:p>
            <a:pPr lvl="0"/>
            <a:r>
              <a:rPr lang="ru-RU" dirty="0"/>
              <a:t>Имя спикера</a:t>
            </a:r>
          </a:p>
        </p:txBody>
      </p:sp>
      <p:sp>
        <p:nvSpPr>
          <p:cNvPr id="10" name="Текст 7">
            <a:extLst>
              <a:ext uri="{FF2B5EF4-FFF2-40B4-BE49-F238E27FC236}">
                <a16:creationId xmlns:a16="http://schemas.microsoft.com/office/drawing/2014/main" id="{6CC1B07C-9F11-2243-A68C-A8B772DC7EFE}"/>
              </a:ext>
            </a:extLst>
          </p:cNvPr>
          <p:cNvSpPr>
            <a:spLocks noGrp="1"/>
          </p:cNvSpPr>
          <p:nvPr>
            <p:ph type="body" sz="quarter" idx="11" hasCustomPrompt="1"/>
          </p:nvPr>
        </p:nvSpPr>
        <p:spPr>
          <a:xfrm>
            <a:off x="695324" y="5661248"/>
            <a:ext cx="2520000" cy="246221"/>
          </a:xfrm>
        </p:spPr>
        <p:txBody>
          <a:bodyPr wrap="square">
            <a:spAutoFit/>
          </a:bodyPr>
          <a:lstStyle>
            <a:lvl1pPr>
              <a:defRPr sz="1600">
                <a:solidFill>
                  <a:schemeClr val="bg1"/>
                </a:solidFill>
              </a:defRPr>
            </a:lvl1pPr>
          </a:lstStyle>
          <a:p>
            <a:pPr lvl="0"/>
            <a:r>
              <a:rPr lang="ru-RU" dirty="0" err="1"/>
              <a:t>Аффилиация</a:t>
            </a:r>
            <a:endParaRPr lang="ru-RU" dirty="0"/>
          </a:p>
        </p:txBody>
      </p:sp>
      <p:sp>
        <p:nvSpPr>
          <p:cNvPr id="29" name="Полилиния 28">
            <a:extLst>
              <a:ext uri="{FF2B5EF4-FFF2-40B4-BE49-F238E27FC236}">
                <a16:creationId xmlns:a16="http://schemas.microsoft.com/office/drawing/2014/main" id="{A7D39B93-C11F-F048-9AAC-B6EDC8543E3B}"/>
              </a:ext>
            </a:extLst>
          </p:cNvPr>
          <p:cNvSpPr/>
          <p:nvPr userDrawn="1"/>
        </p:nvSpPr>
        <p:spPr>
          <a:xfrm>
            <a:off x="6888088" y="0"/>
            <a:ext cx="5303913" cy="6858000"/>
          </a:xfrm>
          <a:custGeom>
            <a:avLst/>
            <a:gdLst>
              <a:gd name="connsiteX0" fmla="*/ 4200891 w 5303913"/>
              <a:gd name="connsiteY0" fmla="*/ 6506822 h 6858000"/>
              <a:gd name="connsiteX1" fmla="*/ 4552068 w 5303913"/>
              <a:gd name="connsiteY1" fmla="*/ 6858000 h 6858000"/>
              <a:gd name="connsiteX2" fmla="*/ 3849713 w 5303913"/>
              <a:gd name="connsiteY2" fmla="*/ 6858000 h 6858000"/>
              <a:gd name="connsiteX3" fmla="*/ 5303913 w 5303913"/>
              <a:gd name="connsiteY3" fmla="*/ 5403801 h 6858000"/>
              <a:gd name="connsiteX4" fmla="*/ 5303913 w 5303913"/>
              <a:gd name="connsiteY4" fmla="*/ 6815914 h 6858000"/>
              <a:gd name="connsiteX5" fmla="*/ 4597856 w 5303913"/>
              <a:gd name="connsiteY5" fmla="*/ 6109858 h 6858000"/>
              <a:gd name="connsiteX6" fmla="*/ 3051427 w 5303913"/>
              <a:gd name="connsiteY6" fmla="*/ 5357359 h 6858000"/>
              <a:gd name="connsiteX7" fmla="*/ 3803925 w 5303913"/>
              <a:gd name="connsiteY7" fmla="*/ 6109858 h 6858000"/>
              <a:gd name="connsiteX8" fmla="*/ 3055783 w 5303913"/>
              <a:gd name="connsiteY8" fmla="*/ 6858000 h 6858000"/>
              <a:gd name="connsiteX9" fmla="*/ 3047071 w 5303913"/>
              <a:gd name="connsiteY9" fmla="*/ 6858000 h 6858000"/>
              <a:gd name="connsiteX10" fmla="*/ 2298928 w 5303913"/>
              <a:gd name="connsiteY10" fmla="*/ 6109858 h 6858000"/>
              <a:gd name="connsiteX11" fmla="*/ 4200888 w 5303913"/>
              <a:gd name="connsiteY11" fmla="*/ 4207896 h 6858000"/>
              <a:gd name="connsiteX12" fmla="*/ 4953386 w 5303913"/>
              <a:gd name="connsiteY12" fmla="*/ 4960395 h 6858000"/>
              <a:gd name="connsiteX13" fmla="*/ 4200888 w 5303913"/>
              <a:gd name="connsiteY13" fmla="*/ 5712893 h 6858000"/>
              <a:gd name="connsiteX14" fmla="*/ 3448389 w 5303913"/>
              <a:gd name="connsiteY14" fmla="*/ 4960395 h 6858000"/>
              <a:gd name="connsiteX15" fmla="*/ 1901962 w 5303913"/>
              <a:gd name="connsiteY15" fmla="*/ 4207896 h 6858000"/>
              <a:gd name="connsiteX16" fmla="*/ 2654460 w 5303913"/>
              <a:gd name="connsiteY16" fmla="*/ 4960395 h 6858000"/>
              <a:gd name="connsiteX17" fmla="*/ 1901962 w 5303913"/>
              <a:gd name="connsiteY17" fmla="*/ 5712893 h 6858000"/>
              <a:gd name="connsiteX18" fmla="*/ 1149463 w 5303913"/>
              <a:gd name="connsiteY18" fmla="*/ 4960395 h 6858000"/>
              <a:gd name="connsiteX19" fmla="*/ 5303913 w 5303913"/>
              <a:gd name="connsiteY19" fmla="*/ 3104873 h 6858000"/>
              <a:gd name="connsiteX20" fmla="*/ 5303913 w 5303913"/>
              <a:gd name="connsiteY20" fmla="*/ 4516991 h 6858000"/>
              <a:gd name="connsiteX21" fmla="*/ 4597853 w 5303913"/>
              <a:gd name="connsiteY21" fmla="*/ 3810932 h 6858000"/>
              <a:gd name="connsiteX22" fmla="*/ 3051426 w 5303913"/>
              <a:gd name="connsiteY22" fmla="*/ 3058434 h 6858000"/>
              <a:gd name="connsiteX23" fmla="*/ 3803924 w 5303913"/>
              <a:gd name="connsiteY23" fmla="*/ 3810932 h 6858000"/>
              <a:gd name="connsiteX24" fmla="*/ 3051426 w 5303913"/>
              <a:gd name="connsiteY24" fmla="*/ 4563430 h 6858000"/>
              <a:gd name="connsiteX25" fmla="*/ 2298927 w 5303913"/>
              <a:gd name="connsiteY25" fmla="*/ 3810932 h 6858000"/>
              <a:gd name="connsiteX26" fmla="*/ 752499 w 5303913"/>
              <a:gd name="connsiteY26" fmla="*/ 3058434 h 6858000"/>
              <a:gd name="connsiteX27" fmla="*/ 1504997 w 5303913"/>
              <a:gd name="connsiteY27" fmla="*/ 3810932 h 6858000"/>
              <a:gd name="connsiteX28" fmla="*/ 752499 w 5303913"/>
              <a:gd name="connsiteY28" fmla="*/ 4563430 h 6858000"/>
              <a:gd name="connsiteX29" fmla="*/ 0 w 5303913"/>
              <a:gd name="connsiteY29" fmla="*/ 3810932 h 6858000"/>
              <a:gd name="connsiteX30" fmla="*/ 4200889 w 5303913"/>
              <a:gd name="connsiteY30" fmla="*/ 1908971 h 6858000"/>
              <a:gd name="connsiteX31" fmla="*/ 4953387 w 5303913"/>
              <a:gd name="connsiteY31" fmla="*/ 2661470 h 6858000"/>
              <a:gd name="connsiteX32" fmla="*/ 4200889 w 5303913"/>
              <a:gd name="connsiteY32" fmla="*/ 3413968 h 6858000"/>
              <a:gd name="connsiteX33" fmla="*/ 3448390 w 5303913"/>
              <a:gd name="connsiteY33" fmla="*/ 2661470 h 6858000"/>
              <a:gd name="connsiteX34" fmla="*/ 1901962 w 5303913"/>
              <a:gd name="connsiteY34" fmla="*/ 1908971 h 6858000"/>
              <a:gd name="connsiteX35" fmla="*/ 2654460 w 5303913"/>
              <a:gd name="connsiteY35" fmla="*/ 2661470 h 6858000"/>
              <a:gd name="connsiteX36" fmla="*/ 1901962 w 5303913"/>
              <a:gd name="connsiteY36" fmla="*/ 3413968 h 6858000"/>
              <a:gd name="connsiteX37" fmla="*/ 1149463 w 5303913"/>
              <a:gd name="connsiteY37" fmla="*/ 2661470 h 6858000"/>
              <a:gd name="connsiteX38" fmla="*/ 5303913 w 5303913"/>
              <a:gd name="connsiteY38" fmla="*/ 805946 h 6858000"/>
              <a:gd name="connsiteX39" fmla="*/ 5303913 w 5303913"/>
              <a:gd name="connsiteY39" fmla="*/ 2218068 h 6858000"/>
              <a:gd name="connsiteX40" fmla="*/ 4597852 w 5303913"/>
              <a:gd name="connsiteY40" fmla="*/ 1512007 h 6858000"/>
              <a:gd name="connsiteX41" fmla="*/ 3051425 w 5303913"/>
              <a:gd name="connsiteY41" fmla="*/ 759509 h 6858000"/>
              <a:gd name="connsiteX42" fmla="*/ 3803923 w 5303913"/>
              <a:gd name="connsiteY42" fmla="*/ 1512008 h 6858000"/>
              <a:gd name="connsiteX43" fmla="*/ 3051425 w 5303913"/>
              <a:gd name="connsiteY43" fmla="*/ 2264506 h 6858000"/>
              <a:gd name="connsiteX44" fmla="*/ 2298926 w 5303913"/>
              <a:gd name="connsiteY44" fmla="*/ 1512008 h 6858000"/>
              <a:gd name="connsiteX45" fmla="*/ 3810933 w 5303913"/>
              <a:gd name="connsiteY45" fmla="*/ 0 h 6858000"/>
              <a:gd name="connsiteX46" fmla="*/ 4590842 w 5303913"/>
              <a:gd name="connsiteY46" fmla="*/ 0 h 6858000"/>
              <a:gd name="connsiteX47" fmla="*/ 4953386 w 5303913"/>
              <a:gd name="connsiteY47" fmla="*/ 362544 h 6858000"/>
              <a:gd name="connsiteX48" fmla="*/ 4200888 w 5303913"/>
              <a:gd name="connsiteY48" fmla="*/ 1115042 h 6858000"/>
              <a:gd name="connsiteX49" fmla="*/ 3448389 w 5303913"/>
              <a:gd name="connsiteY49" fmla="*/ 362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03913" h="6858000">
                <a:moveTo>
                  <a:pt x="4200891" y="6506822"/>
                </a:moveTo>
                <a:lnTo>
                  <a:pt x="4552068" y="6858000"/>
                </a:lnTo>
                <a:lnTo>
                  <a:pt x="3849713" y="6858000"/>
                </a:lnTo>
                <a:close/>
                <a:moveTo>
                  <a:pt x="5303913" y="5403801"/>
                </a:moveTo>
                <a:lnTo>
                  <a:pt x="5303913" y="6815914"/>
                </a:lnTo>
                <a:lnTo>
                  <a:pt x="4597856" y="6109858"/>
                </a:lnTo>
                <a:close/>
                <a:moveTo>
                  <a:pt x="3051427" y="5357359"/>
                </a:moveTo>
                <a:lnTo>
                  <a:pt x="3803925" y="6109858"/>
                </a:lnTo>
                <a:lnTo>
                  <a:pt x="3055783" y="6858000"/>
                </a:lnTo>
                <a:lnTo>
                  <a:pt x="3047071" y="6858000"/>
                </a:lnTo>
                <a:lnTo>
                  <a:pt x="2298928" y="6109858"/>
                </a:lnTo>
                <a:close/>
                <a:moveTo>
                  <a:pt x="4200888" y="4207896"/>
                </a:moveTo>
                <a:lnTo>
                  <a:pt x="4953386" y="4960395"/>
                </a:lnTo>
                <a:lnTo>
                  <a:pt x="4200888" y="5712893"/>
                </a:lnTo>
                <a:lnTo>
                  <a:pt x="3448389" y="4960395"/>
                </a:lnTo>
                <a:close/>
                <a:moveTo>
                  <a:pt x="1901962" y="4207896"/>
                </a:moveTo>
                <a:lnTo>
                  <a:pt x="2654460" y="4960395"/>
                </a:lnTo>
                <a:lnTo>
                  <a:pt x="1901962" y="5712893"/>
                </a:lnTo>
                <a:lnTo>
                  <a:pt x="1149463" y="4960395"/>
                </a:lnTo>
                <a:close/>
                <a:moveTo>
                  <a:pt x="5303913" y="3104873"/>
                </a:moveTo>
                <a:lnTo>
                  <a:pt x="5303913" y="4516991"/>
                </a:lnTo>
                <a:lnTo>
                  <a:pt x="4597853" y="3810932"/>
                </a:lnTo>
                <a:close/>
                <a:moveTo>
                  <a:pt x="3051426" y="3058434"/>
                </a:moveTo>
                <a:lnTo>
                  <a:pt x="3803924" y="3810932"/>
                </a:lnTo>
                <a:lnTo>
                  <a:pt x="3051426" y="4563430"/>
                </a:lnTo>
                <a:lnTo>
                  <a:pt x="2298927" y="3810932"/>
                </a:lnTo>
                <a:close/>
                <a:moveTo>
                  <a:pt x="752499" y="3058434"/>
                </a:moveTo>
                <a:lnTo>
                  <a:pt x="1504997" y="3810932"/>
                </a:lnTo>
                <a:lnTo>
                  <a:pt x="752499" y="4563430"/>
                </a:lnTo>
                <a:lnTo>
                  <a:pt x="0" y="3810932"/>
                </a:lnTo>
                <a:close/>
                <a:moveTo>
                  <a:pt x="4200889" y="1908971"/>
                </a:moveTo>
                <a:lnTo>
                  <a:pt x="4953387" y="2661470"/>
                </a:lnTo>
                <a:lnTo>
                  <a:pt x="4200889" y="3413968"/>
                </a:lnTo>
                <a:lnTo>
                  <a:pt x="3448390" y="2661470"/>
                </a:lnTo>
                <a:close/>
                <a:moveTo>
                  <a:pt x="1901962" y="1908971"/>
                </a:moveTo>
                <a:lnTo>
                  <a:pt x="2654460" y="2661470"/>
                </a:lnTo>
                <a:lnTo>
                  <a:pt x="1901962" y="3413968"/>
                </a:lnTo>
                <a:lnTo>
                  <a:pt x="1149463" y="2661470"/>
                </a:lnTo>
                <a:close/>
                <a:moveTo>
                  <a:pt x="5303913" y="805946"/>
                </a:moveTo>
                <a:lnTo>
                  <a:pt x="5303913" y="2218068"/>
                </a:lnTo>
                <a:lnTo>
                  <a:pt x="4597852" y="1512007"/>
                </a:lnTo>
                <a:close/>
                <a:moveTo>
                  <a:pt x="3051425" y="759509"/>
                </a:moveTo>
                <a:lnTo>
                  <a:pt x="3803923" y="1512008"/>
                </a:lnTo>
                <a:lnTo>
                  <a:pt x="3051425" y="2264506"/>
                </a:lnTo>
                <a:lnTo>
                  <a:pt x="2298926" y="1512008"/>
                </a:lnTo>
                <a:close/>
                <a:moveTo>
                  <a:pt x="3810933" y="0"/>
                </a:moveTo>
                <a:lnTo>
                  <a:pt x="4590842" y="0"/>
                </a:lnTo>
                <a:lnTo>
                  <a:pt x="4953386" y="362544"/>
                </a:lnTo>
                <a:lnTo>
                  <a:pt x="4200888" y="1115042"/>
                </a:lnTo>
                <a:lnTo>
                  <a:pt x="3448389" y="362544"/>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a:endParaRPr lang="ru-RU" sz="1200" dirty="0"/>
          </a:p>
        </p:txBody>
      </p:sp>
      <p:sp>
        <p:nvSpPr>
          <p:cNvPr id="7" name="Текст 7">
            <a:extLst>
              <a:ext uri="{FF2B5EF4-FFF2-40B4-BE49-F238E27FC236}">
                <a16:creationId xmlns:a16="http://schemas.microsoft.com/office/drawing/2014/main" id="{D182398F-C27B-2B40-ADBE-BED4D91D2940}"/>
              </a:ext>
            </a:extLst>
          </p:cNvPr>
          <p:cNvSpPr>
            <a:spLocks noGrp="1"/>
          </p:cNvSpPr>
          <p:nvPr>
            <p:ph type="body" sz="quarter" idx="12" hasCustomPrompt="1"/>
          </p:nvPr>
        </p:nvSpPr>
        <p:spPr>
          <a:xfrm>
            <a:off x="3575720" y="5147900"/>
            <a:ext cx="2520000" cy="369332"/>
          </a:xfrm>
        </p:spPr>
        <p:txBody>
          <a:bodyPr wrap="square" anchor="b">
            <a:noAutofit/>
          </a:bodyPr>
          <a:lstStyle>
            <a:lvl1pPr>
              <a:defRPr sz="2400">
                <a:solidFill>
                  <a:schemeClr val="bg1"/>
                </a:solidFill>
              </a:defRPr>
            </a:lvl1pPr>
          </a:lstStyle>
          <a:p>
            <a:pPr lvl="0"/>
            <a:r>
              <a:rPr lang="ru-RU" dirty="0"/>
              <a:t>Имя спикера</a:t>
            </a:r>
          </a:p>
        </p:txBody>
      </p:sp>
      <p:sp>
        <p:nvSpPr>
          <p:cNvPr id="9" name="Текст 7">
            <a:extLst>
              <a:ext uri="{FF2B5EF4-FFF2-40B4-BE49-F238E27FC236}">
                <a16:creationId xmlns:a16="http://schemas.microsoft.com/office/drawing/2014/main" id="{42F3F499-FF7A-DB40-AF3A-689986DAC172}"/>
              </a:ext>
            </a:extLst>
          </p:cNvPr>
          <p:cNvSpPr>
            <a:spLocks noGrp="1"/>
          </p:cNvSpPr>
          <p:nvPr>
            <p:ph type="body" sz="quarter" idx="13" hasCustomPrompt="1"/>
          </p:nvPr>
        </p:nvSpPr>
        <p:spPr>
          <a:xfrm>
            <a:off x="3575720" y="5661248"/>
            <a:ext cx="2520000" cy="246221"/>
          </a:xfrm>
        </p:spPr>
        <p:txBody>
          <a:bodyPr wrap="square">
            <a:spAutoFit/>
          </a:bodyPr>
          <a:lstStyle>
            <a:lvl1pPr>
              <a:defRPr sz="1600">
                <a:solidFill>
                  <a:schemeClr val="bg1"/>
                </a:solidFill>
              </a:defRPr>
            </a:lvl1pPr>
          </a:lstStyle>
          <a:p>
            <a:pPr lvl="0"/>
            <a:r>
              <a:rPr lang="ru-RU" dirty="0" err="1"/>
              <a:t>Аффилиация</a:t>
            </a:r>
            <a:endParaRPr lang="ru-RU" dirty="0"/>
          </a:p>
        </p:txBody>
      </p:sp>
      <p:sp>
        <p:nvSpPr>
          <p:cNvPr id="11" name="TextBox 10">
            <a:extLst>
              <a:ext uri="{FF2B5EF4-FFF2-40B4-BE49-F238E27FC236}">
                <a16:creationId xmlns:a16="http://schemas.microsoft.com/office/drawing/2014/main" id="{E9F99BDC-6248-1043-830E-4CB0C60C3E7A}"/>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12" name="TextBox 11">
            <a:extLst>
              <a:ext uri="{FF2B5EF4-FFF2-40B4-BE49-F238E27FC236}">
                <a16:creationId xmlns:a16="http://schemas.microsoft.com/office/drawing/2014/main" id="{38397FEF-267E-D34C-A159-55EFC03C3B0A}"/>
              </a:ext>
            </a:extLst>
          </p:cNvPr>
          <p:cNvSpPr txBox="1"/>
          <p:nvPr userDrawn="1"/>
        </p:nvSpPr>
        <p:spPr>
          <a:xfrm>
            <a:off x="3575720" y="-737435"/>
            <a:ext cx="3636442" cy="461665"/>
          </a:xfrm>
          <a:prstGeom prst="rect">
            <a:avLst/>
          </a:prstGeom>
          <a:noFill/>
        </p:spPr>
        <p:txBody>
          <a:bodyPr wrap="square" lIns="0" tIns="0" rIns="0" bIns="0" rtlCol="0" anchor="t">
            <a:spAutoFit/>
          </a:bodyPr>
          <a:lstStyle/>
          <a:p>
            <a:r>
              <a:rPr lang="ru-RU" sz="1000" dirty="0"/>
              <a:t>Если презентация готовится для двух и более спикеров из разных организаций, то лучше использовать один логотип </a:t>
            </a:r>
            <a:r>
              <a:rPr lang="en-US" sz="1000" dirty="0"/>
              <a:t>AIRI</a:t>
            </a:r>
            <a:r>
              <a:rPr lang="ru-RU" sz="1000" dirty="0"/>
              <a:t> и добавить спикерам </a:t>
            </a:r>
            <a:r>
              <a:rPr lang="ru-RU" sz="1000" dirty="0" err="1"/>
              <a:t>аффилиацию</a:t>
            </a:r>
            <a:endParaRPr lang="ru-RU" sz="1000" dirty="0"/>
          </a:p>
        </p:txBody>
      </p:sp>
      <p:pic>
        <p:nvPicPr>
          <p:cNvPr id="13" name="Рисунок 12">
            <a:extLst>
              <a:ext uri="{FF2B5EF4-FFF2-40B4-BE49-F238E27FC236}">
                <a16:creationId xmlns:a16="http://schemas.microsoft.com/office/drawing/2014/main" id="{210823D0-9216-384B-920C-315D790A938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95324" y="728665"/>
            <a:ext cx="2016000" cy="612208"/>
          </a:xfrm>
          <a:prstGeom prst="rect">
            <a:avLst/>
          </a:prstGeom>
        </p:spPr>
      </p:pic>
      <p:sp>
        <p:nvSpPr>
          <p:cNvPr id="14" name="Рисунок 3">
            <a:extLst>
              <a:ext uri="{FF2B5EF4-FFF2-40B4-BE49-F238E27FC236}">
                <a16:creationId xmlns:a16="http://schemas.microsoft.com/office/drawing/2014/main" id="{E63E962F-CC4F-EA4E-BB32-F8F1A716FBD0}"/>
              </a:ext>
            </a:extLst>
          </p:cNvPr>
          <p:cNvSpPr>
            <a:spLocks noGrp="1"/>
          </p:cNvSpPr>
          <p:nvPr>
            <p:ph type="pic" sz="quarter" idx="14"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Tree>
    <p:extLst>
      <p:ext uri="{BB962C8B-B14F-4D97-AF65-F5344CB8AC3E}">
        <p14:creationId xmlns:p14="http://schemas.microsoft.com/office/powerpoint/2010/main" val="419256907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Agenda">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7B72D-88D4-AA4A-8B6A-2764F44BA98D}"/>
              </a:ext>
            </a:extLst>
          </p:cNvPr>
          <p:cNvSpPr>
            <a:spLocks noGrp="1"/>
          </p:cNvSpPr>
          <p:nvPr>
            <p:ph type="title"/>
          </p:nvPr>
        </p:nvSpPr>
        <p:spPr>
          <a:xfrm>
            <a:off x="695325" y="1464460"/>
            <a:ext cx="4896619" cy="738664"/>
          </a:xfrm>
        </p:spPr>
        <p:txBody>
          <a:bodyPr anchor="ctr"/>
          <a:lstStyle>
            <a:lvl1pPr>
              <a:lnSpc>
                <a:spcPct val="100000"/>
              </a:lnSpc>
              <a:defRPr sz="4800" b="0" i="0" spc="0" baseline="0">
                <a:latin typeface="Inter Medium" panose="020B0502030000000004" pitchFamily="34" charset="0"/>
                <a:ea typeface="Inter Medium" panose="020B0502030000000004" pitchFamily="34" charset="0"/>
                <a:cs typeface="Inter Medium" panose="020B0502030000000004" pitchFamily="34" charset="0"/>
              </a:defRPr>
            </a:lvl1pPr>
          </a:lstStyle>
          <a:p>
            <a:endParaRPr lang="ru-RU" dirty="0"/>
          </a:p>
        </p:txBody>
      </p:sp>
      <p:sp>
        <p:nvSpPr>
          <p:cNvPr id="7" name="Прямоугольник 6">
            <a:extLst>
              <a:ext uri="{FF2B5EF4-FFF2-40B4-BE49-F238E27FC236}">
                <a16:creationId xmlns:a16="http://schemas.microsoft.com/office/drawing/2014/main" id="{99E36C82-269B-2B43-B6A6-8E6AA7883D34}"/>
              </a:ext>
            </a:extLst>
          </p:cNvPr>
          <p:cNvSpPr/>
          <p:nvPr userDrawn="1"/>
        </p:nvSpPr>
        <p:spPr>
          <a:xfrm>
            <a:off x="695325" y="2504682"/>
            <a:ext cx="1676741"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8" name="TextBox 7">
            <a:extLst>
              <a:ext uri="{FF2B5EF4-FFF2-40B4-BE49-F238E27FC236}">
                <a16:creationId xmlns:a16="http://schemas.microsoft.com/office/drawing/2014/main" id="{A8061135-38ED-404B-815C-A28F296AE73E}"/>
              </a:ext>
            </a:extLst>
          </p:cNvPr>
          <p:cNvSpPr txBox="1"/>
          <p:nvPr userDrawn="1"/>
        </p:nvSpPr>
        <p:spPr>
          <a:xfrm>
            <a:off x="3575720" y="-737435"/>
            <a:ext cx="3888432" cy="461665"/>
          </a:xfrm>
          <a:prstGeom prst="rect">
            <a:avLst/>
          </a:prstGeom>
          <a:noFill/>
        </p:spPr>
        <p:txBody>
          <a:bodyPr wrap="square" lIns="0" tIns="0" rIns="0" bIns="0" rtlCol="0" anchor="t">
            <a:spAutoFit/>
          </a:bodyPr>
          <a:lstStyle/>
          <a:p>
            <a:r>
              <a:rPr lang="ru-RU" sz="1000" dirty="0"/>
              <a:t>Пример слайда с содержанием презентации.</a:t>
            </a:r>
          </a:p>
          <a:p>
            <a:r>
              <a:rPr lang="ru-RU" sz="1000" dirty="0"/>
              <a:t>Перечисли здесь смысловые части своей презентации, чтобы рассказать слушателям о ходе выступления.</a:t>
            </a:r>
          </a:p>
        </p:txBody>
      </p:sp>
      <p:sp>
        <p:nvSpPr>
          <p:cNvPr id="9" name="TextBox 8">
            <a:extLst>
              <a:ext uri="{FF2B5EF4-FFF2-40B4-BE49-F238E27FC236}">
                <a16:creationId xmlns:a16="http://schemas.microsoft.com/office/drawing/2014/main" id="{69287FB7-CBFF-724B-8EFC-999F9D213EC8}"/>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Tree>
    <p:extLst>
      <p:ext uri="{BB962C8B-B14F-4D97-AF65-F5344CB8AC3E}">
        <p14:creationId xmlns:p14="http://schemas.microsoft.com/office/powerpoint/2010/main" val="3753578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_1">
    <p:bg>
      <p:bgPr>
        <a:gradFill flip="none" rotWithShape="1">
          <a:gsLst>
            <a:gs pos="0">
              <a:schemeClr val="accent1"/>
            </a:gs>
            <a:gs pos="100000">
              <a:schemeClr val="accent2"/>
            </a:gs>
          </a:gsLst>
          <a:lin ang="8100000" scaled="1"/>
          <a:tileRect/>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B30D0-8274-2840-A342-28C5BADCBBED}"/>
              </a:ext>
            </a:extLst>
          </p:cNvPr>
          <p:cNvSpPr>
            <a:spLocks noGrp="1"/>
          </p:cNvSpPr>
          <p:nvPr>
            <p:ph type="title" hasCustomPrompt="1"/>
          </p:nvPr>
        </p:nvSpPr>
        <p:spPr>
          <a:xfrm>
            <a:off x="695325" y="3059668"/>
            <a:ext cx="9335371" cy="738664"/>
          </a:xfrm>
        </p:spPr>
        <p:txBody>
          <a:bodyPr anchor="t"/>
          <a:lstStyle>
            <a:lvl1pPr>
              <a:lnSpc>
                <a:spcPct val="100000"/>
              </a:lnSpc>
              <a:defRPr sz="4800" spc="0" baseline="0">
                <a:solidFill>
                  <a:schemeClr val="bg1"/>
                </a:solidFill>
              </a:defRPr>
            </a:lvl1pPr>
          </a:lstStyle>
          <a:p>
            <a:r>
              <a:rPr lang="en-US" dirty="0"/>
              <a:t>Section title</a:t>
            </a:r>
            <a:endParaRPr lang="ru-RU" dirty="0"/>
          </a:p>
        </p:txBody>
      </p:sp>
      <p:sp>
        <p:nvSpPr>
          <p:cNvPr id="4" name="Текст 3">
            <a:extLst>
              <a:ext uri="{FF2B5EF4-FFF2-40B4-BE49-F238E27FC236}">
                <a16:creationId xmlns:a16="http://schemas.microsoft.com/office/drawing/2014/main" id="{379E61A0-4539-4146-B0AA-D40D83935CC9}"/>
              </a:ext>
            </a:extLst>
          </p:cNvPr>
          <p:cNvSpPr>
            <a:spLocks noGrp="1"/>
          </p:cNvSpPr>
          <p:nvPr>
            <p:ph type="body" sz="quarter" idx="10" hasCustomPrompt="1"/>
          </p:nvPr>
        </p:nvSpPr>
        <p:spPr>
          <a:xfrm>
            <a:off x="623392" y="634282"/>
            <a:ext cx="1676741" cy="1387423"/>
          </a:xfrm>
        </p:spPr>
        <p:txBody>
          <a:bodyPr wrap="none" anchor="ctr">
            <a:noAutofit/>
          </a:bodyPr>
          <a:lstStyle>
            <a:lvl1pPr>
              <a:defRPr sz="12000">
                <a:solidFill>
                  <a:schemeClr val="accent1"/>
                </a:solidFill>
              </a:defRPr>
            </a:lvl1pPr>
          </a:lstStyle>
          <a:p>
            <a:pPr lvl="0"/>
            <a:r>
              <a:rPr lang="en-US" dirty="0"/>
              <a:t>01</a:t>
            </a:r>
            <a:endParaRPr lang="ru-RU" dirty="0"/>
          </a:p>
        </p:txBody>
      </p:sp>
      <p:sp>
        <p:nvSpPr>
          <p:cNvPr id="5" name="Прямоугольник 4">
            <a:extLst>
              <a:ext uri="{FF2B5EF4-FFF2-40B4-BE49-F238E27FC236}">
                <a16:creationId xmlns:a16="http://schemas.microsoft.com/office/drawing/2014/main" id="{B4F2269B-3FA4-164B-91C8-30634508B711}"/>
              </a:ext>
            </a:extLst>
          </p:cNvPr>
          <p:cNvSpPr/>
          <p:nvPr userDrawn="1"/>
        </p:nvSpPr>
        <p:spPr>
          <a:xfrm>
            <a:off x="695325" y="2504682"/>
            <a:ext cx="1676741"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6" name="TextBox 5">
            <a:extLst>
              <a:ext uri="{FF2B5EF4-FFF2-40B4-BE49-F238E27FC236}">
                <a16:creationId xmlns:a16="http://schemas.microsoft.com/office/drawing/2014/main" id="{20C35CB8-5F85-0E47-9DDC-05BBC997DD35}"/>
              </a:ext>
            </a:extLst>
          </p:cNvPr>
          <p:cNvSpPr txBox="1"/>
          <p:nvPr userDrawn="1"/>
        </p:nvSpPr>
        <p:spPr>
          <a:xfrm>
            <a:off x="3575720" y="-737435"/>
            <a:ext cx="3888432" cy="307777"/>
          </a:xfrm>
          <a:prstGeom prst="rect">
            <a:avLst/>
          </a:prstGeom>
          <a:noFill/>
        </p:spPr>
        <p:txBody>
          <a:bodyPr wrap="square" lIns="0" tIns="0" rIns="0" bIns="0" rtlCol="0" anchor="t">
            <a:spAutoFit/>
          </a:bodyPr>
          <a:lstStyle/>
          <a:p>
            <a:r>
              <a:rPr lang="ru-RU" sz="1000" dirty="0"/>
              <a:t>Разделитель с названием раздела.</a:t>
            </a:r>
          </a:p>
          <a:p>
            <a:r>
              <a:rPr lang="ru-RU" sz="1000" dirty="0"/>
              <a:t>Номер раздела можно указать по желанию.</a:t>
            </a:r>
          </a:p>
        </p:txBody>
      </p:sp>
      <p:sp>
        <p:nvSpPr>
          <p:cNvPr id="7" name="TextBox 6">
            <a:extLst>
              <a:ext uri="{FF2B5EF4-FFF2-40B4-BE49-F238E27FC236}">
                <a16:creationId xmlns:a16="http://schemas.microsoft.com/office/drawing/2014/main" id="{CBD66E28-9C6B-FB41-BAA0-3BE16871A083}"/>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Tree>
    <p:extLst>
      <p:ext uri="{BB962C8B-B14F-4D97-AF65-F5344CB8AC3E}">
        <p14:creationId xmlns:p14="http://schemas.microsoft.com/office/powerpoint/2010/main" val="3067489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_2">
    <p:bg>
      <p:bgPr>
        <a:solidFill>
          <a:schemeClr val="accent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B30D0-8274-2840-A342-28C5BADCBBED}"/>
              </a:ext>
            </a:extLst>
          </p:cNvPr>
          <p:cNvSpPr>
            <a:spLocks noGrp="1"/>
          </p:cNvSpPr>
          <p:nvPr>
            <p:ph type="title" hasCustomPrompt="1"/>
          </p:nvPr>
        </p:nvSpPr>
        <p:spPr>
          <a:xfrm>
            <a:off x="695325" y="3059668"/>
            <a:ext cx="9335371" cy="738664"/>
          </a:xfrm>
        </p:spPr>
        <p:txBody>
          <a:bodyPr anchor="t"/>
          <a:lstStyle>
            <a:lvl1pPr>
              <a:lnSpc>
                <a:spcPct val="100000"/>
              </a:lnSpc>
              <a:defRPr sz="4800" spc="0" baseline="0">
                <a:solidFill>
                  <a:schemeClr val="bg1"/>
                </a:solidFill>
              </a:defRPr>
            </a:lvl1pPr>
          </a:lstStyle>
          <a:p>
            <a:r>
              <a:rPr lang="en-US" dirty="0"/>
              <a:t>Section title</a:t>
            </a:r>
            <a:endParaRPr lang="ru-RU" dirty="0"/>
          </a:p>
        </p:txBody>
      </p:sp>
      <p:sp>
        <p:nvSpPr>
          <p:cNvPr id="5" name="Прямоугольник 4">
            <a:extLst>
              <a:ext uri="{FF2B5EF4-FFF2-40B4-BE49-F238E27FC236}">
                <a16:creationId xmlns:a16="http://schemas.microsoft.com/office/drawing/2014/main" id="{B4F2269B-3FA4-164B-91C8-30634508B711}"/>
              </a:ext>
            </a:extLst>
          </p:cNvPr>
          <p:cNvSpPr/>
          <p:nvPr userDrawn="1"/>
        </p:nvSpPr>
        <p:spPr>
          <a:xfrm>
            <a:off x="695325" y="2504682"/>
            <a:ext cx="1676741"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6" name="TextBox 5">
            <a:extLst>
              <a:ext uri="{FF2B5EF4-FFF2-40B4-BE49-F238E27FC236}">
                <a16:creationId xmlns:a16="http://schemas.microsoft.com/office/drawing/2014/main" id="{20C35CB8-5F85-0E47-9DDC-05BBC997DD35}"/>
              </a:ext>
            </a:extLst>
          </p:cNvPr>
          <p:cNvSpPr txBox="1"/>
          <p:nvPr userDrawn="1"/>
        </p:nvSpPr>
        <p:spPr>
          <a:xfrm>
            <a:off x="3575720" y="-737435"/>
            <a:ext cx="3888432" cy="307777"/>
          </a:xfrm>
          <a:prstGeom prst="rect">
            <a:avLst/>
          </a:prstGeom>
          <a:noFill/>
        </p:spPr>
        <p:txBody>
          <a:bodyPr wrap="square" lIns="0" tIns="0" rIns="0" bIns="0" rtlCol="0" anchor="t">
            <a:spAutoFit/>
          </a:bodyPr>
          <a:lstStyle/>
          <a:p>
            <a:r>
              <a:rPr lang="ru-RU" sz="1000" dirty="0"/>
              <a:t>Разделитель с названием раздела.</a:t>
            </a:r>
          </a:p>
          <a:p>
            <a:r>
              <a:rPr lang="ru-RU" sz="1000" dirty="0"/>
              <a:t>Номер раздела можно указать по желанию.</a:t>
            </a:r>
          </a:p>
        </p:txBody>
      </p:sp>
      <p:sp>
        <p:nvSpPr>
          <p:cNvPr id="7" name="TextBox 6">
            <a:extLst>
              <a:ext uri="{FF2B5EF4-FFF2-40B4-BE49-F238E27FC236}">
                <a16:creationId xmlns:a16="http://schemas.microsoft.com/office/drawing/2014/main" id="{CBD66E28-9C6B-FB41-BAA0-3BE16871A083}"/>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3" name="Текст 3">
            <a:extLst>
              <a:ext uri="{FF2B5EF4-FFF2-40B4-BE49-F238E27FC236}">
                <a16:creationId xmlns:a16="http://schemas.microsoft.com/office/drawing/2014/main" id="{90CFD558-5C6F-AC4D-CA0D-1D9A83EE90D9}"/>
              </a:ext>
            </a:extLst>
          </p:cNvPr>
          <p:cNvSpPr>
            <a:spLocks noGrp="1"/>
          </p:cNvSpPr>
          <p:nvPr>
            <p:ph type="body" sz="quarter" idx="10" hasCustomPrompt="1"/>
          </p:nvPr>
        </p:nvSpPr>
        <p:spPr>
          <a:xfrm>
            <a:off x="623392" y="634282"/>
            <a:ext cx="1676741" cy="1387423"/>
          </a:xfrm>
        </p:spPr>
        <p:txBody>
          <a:bodyPr wrap="none" anchor="ctr">
            <a:noAutofit/>
          </a:bodyPr>
          <a:lstStyle>
            <a:lvl1pPr>
              <a:defRPr sz="12000">
                <a:solidFill>
                  <a:schemeClr val="accent1"/>
                </a:solidFill>
              </a:defRPr>
            </a:lvl1pPr>
          </a:lstStyle>
          <a:p>
            <a:pPr lvl="0"/>
            <a:r>
              <a:rPr lang="en-US" dirty="0"/>
              <a:t>01</a:t>
            </a:r>
            <a:endParaRPr lang="ru-RU" dirty="0"/>
          </a:p>
        </p:txBody>
      </p:sp>
    </p:spTree>
    <p:extLst>
      <p:ext uri="{BB962C8B-B14F-4D97-AF65-F5344CB8AC3E}">
        <p14:creationId xmlns:p14="http://schemas.microsoft.com/office/powerpoint/2010/main" val="2654267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_3">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B30D0-8274-2840-A342-28C5BADCBBED}"/>
              </a:ext>
            </a:extLst>
          </p:cNvPr>
          <p:cNvSpPr>
            <a:spLocks noGrp="1"/>
          </p:cNvSpPr>
          <p:nvPr>
            <p:ph type="title" hasCustomPrompt="1"/>
          </p:nvPr>
        </p:nvSpPr>
        <p:spPr>
          <a:xfrm>
            <a:off x="695325" y="3059668"/>
            <a:ext cx="9335371" cy="738664"/>
          </a:xfrm>
        </p:spPr>
        <p:txBody>
          <a:bodyPr anchor="t"/>
          <a:lstStyle>
            <a:lvl1pPr>
              <a:lnSpc>
                <a:spcPct val="100000"/>
              </a:lnSpc>
              <a:defRPr sz="4800" spc="0" baseline="0">
                <a:solidFill>
                  <a:schemeClr val="tx1"/>
                </a:solidFill>
              </a:defRPr>
            </a:lvl1pPr>
          </a:lstStyle>
          <a:p>
            <a:r>
              <a:rPr lang="en-US" dirty="0"/>
              <a:t>Section title</a:t>
            </a:r>
            <a:endParaRPr lang="ru-RU" dirty="0"/>
          </a:p>
        </p:txBody>
      </p:sp>
      <p:sp>
        <p:nvSpPr>
          <p:cNvPr id="5" name="Прямоугольник 4">
            <a:extLst>
              <a:ext uri="{FF2B5EF4-FFF2-40B4-BE49-F238E27FC236}">
                <a16:creationId xmlns:a16="http://schemas.microsoft.com/office/drawing/2014/main" id="{B4F2269B-3FA4-164B-91C8-30634508B711}"/>
              </a:ext>
            </a:extLst>
          </p:cNvPr>
          <p:cNvSpPr/>
          <p:nvPr userDrawn="1"/>
        </p:nvSpPr>
        <p:spPr>
          <a:xfrm>
            <a:off x="695325" y="2504682"/>
            <a:ext cx="1676741"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6" name="TextBox 5">
            <a:extLst>
              <a:ext uri="{FF2B5EF4-FFF2-40B4-BE49-F238E27FC236}">
                <a16:creationId xmlns:a16="http://schemas.microsoft.com/office/drawing/2014/main" id="{20C35CB8-5F85-0E47-9DDC-05BBC997DD35}"/>
              </a:ext>
            </a:extLst>
          </p:cNvPr>
          <p:cNvSpPr txBox="1"/>
          <p:nvPr userDrawn="1"/>
        </p:nvSpPr>
        <p:spPr>
          <a:xfrm>
            <a:off x="3575720" y="-737435"/>
            <a:ext cx="3888432" cy="307777"/>
          </a:xfrm>
          <a:prstGeom prst="rect">
            <a:avLst/>
          </a:prstGeom>
          <a:noFill/>
        </p:spPr>
        <p:txBody>
          <a:bodyPr wrap="square" lIns="0" tIns="0" rIns="0" bIns="0" rtlCol="0" anchor="t">
            <a:spAutoFit/>
          </a:bodyPr>
          <a:lstStyle/>
          <a:p>
            <a:r>
              <a:rPr lang="ru-RU" sz="1000" dirty="0"/>
              <a:t>Разделитель с названием раздела.</a:t>
            </a:r>
          </a:p>
          <a:p>
            <a:r>
              <a:rPr lang="ru-RU" sz="1000" dirty="0"/>
              <a:t>Номер раздела можно указать по желанию.</a:t>
            </a:r>
          </a:p>
        </p:txBody>
      </p:sp>
      <p:sp>
        <p:nvSpPr>
          <p:cNvPr id="7" name="TextBox 6">
            <a:extLst>
              <a:ext uri="{FF2B5EF4-FFF2-40B4-BE49-F238E27FC236}">
                <a16:creationId xmlns:a16="http://schemas.microsoft.com/office/drawing/2014/main" id="{CBD66E28-9C6B-FB41-BAA0-3BE16871A083}"/>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3" name="Текст 3">
            <a:extLst>
              <a:ext uri="{FF2B5EF4-FFF2-40B4-BE49-F238E27FC236}">
                <a16:creationId xmlns:a16="http://schemas.microsoft.com/office/drawing/2014/main" id="{EDB23E33-5932-CD56-E468-34E90A2FC0EF}"/>
              </a:ext>
            </a:extLst>
          </p:cNvPr>
          <p:cNvSpPr>
            <a:spLocks noGrp="1"/>
          </p:cNvSpPr>
          <p:nvPr>
            <p:ph type="body" sz="quarter" idx="10" hasCustomPrompt="1"/>
          </p:nvPr>
        </p:nvSpPr>
        <p:spPr>
          <a:xfrm>
            <a:off x="623392" y="634282"/>
            <a:ext cx="1676741" cy="1387423"/>
          </a:xfrm>
        </p:spPr>
        <p:txBody>
          <a:bodyPr wrap="none" anchor="ctr">
            <a:noAutofit/>
          </a:bodyPr>
          <a:lstStyle>
            <a:lvl1pPr>
              <a:defRPr sz="12000">
                <a:solidFill>
                  <a:schemeClr val="accent1"/>
                </a:solidFill>
              </a:defRPr>
            </a:lvl1pPr>
          </a:lstStyle>
          <a:p>
            <a:pPr lvl="0"/>
            <a:r>
              <a:rPr lang="en-US" dirty="0"/>
              <a:t>01</a:t>
            </a:r>
            <a:endParaRPr lang="ru-RU" dirty="0"/>
          </a:p>
        </p:txBody>
      </p:sp>
    </p:spTree>
    <p:extLst>
      <p:ext uri="{BB962C8B-B14F-4D97-AF65-F5344CB8AC3E}">
        <p14:creationId xmlns:p14="http://schemas.microsoft.com/office/powerpoint/2010/main" val="177757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divider_4">
    <p:bg>
      <p:bgPr>
        <a:solidFill>
          <a:schemeClr val="accent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B30D0-8274-2840-A342-28C5BADCBBED}"/>
              </a:ext>
            </a:extLst>
          </p:cNvPr>
          <p:cNvSpPr>
            <a:spLocks noGrp="1"/>
          </p:cNvSpPr>
          <p:nvPr>
            <p:ph type="title" hasCustomPrompt="1"/>
          </p:nvPr>
        </p:nvSpPr>
        <p:spPr>
          <a:xfrm>
            <a:off x="695325" y="3059668"/>
            <a:ext cx="9335371" cy="738664"/>
          </a:xfrm>
        </p:spPr>
        <p:txBody>
          <a:bodyPr anchor="t"/>
          <a:lstStyle>
            <a:lvl1pPr>
              <a:lnSpc>
                <a:spcPct val="100000"/>
              </a:lnSpc>
              <a:defRPr sz="4800" spc="0" baseline="0">
                <a:solidFill>
                  <a:schemeClr val="bg1"/>
                </a:solidFill>
              </a:defRPr>
            </a:lvl1pPr>
          </a:lstStyle>
          <a:p>
            <a:r>
              <a:rPr lang="en-US" dirty="0"/>
              <a:t>Section title</a:t>
            </a:r>
            <a:endParaRPr lang="ru-RU" dirty="0"/>
          </a:p>
        </p:txBody>
      </p:sp>
      <p:sp>
        <p:nvSpPr>
          <p:cNvPr id="5" name="Прямоугольник 4">
            <a:extLst>
              <a:ext uri="{FF2B5EF4-FFF2-40B4-BE49-F238E27FC236}">
                <a16:creationId xmlns:a16="http://schemas.microsoft.com/office/drawing/2014/main" id="{B4F2269B-3FA4-164B-91C8-30634508B711}"/>
              </a:ext>
            </a:extLst>
          </p:cNvPr>
          <p:cNvSpPr/>
          <p:nvPr userDrawn="1"/>
        </p:nvSpPr>
        <p:spPr>
          <a:xfrm>
            <a:off x="695325" y="2504682"/>
            <a:ext cx="1676741"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6" name="TextBox 5">
            <a:extLst>
              <a:ext uri="{FF2B5EF4-FFF2-40B4-BE49-F238E27FC236}">
                <a16:creationId xmlns:a16="http://schemas.microsoft.com/office/drawing/2014/main" id="{20C35CB8-5F85-0E47-9DDC-05BBC997DD35}"/>
              </a:ext>
            </a:extLst>
          </p:cNvPr>
          <p:cNvSpPr txBox="1"/>
          <p:nvPr userDrawn="1"/>
        </p:nvSpPr>
        <p:spPr>
          <a:xfrm>
            <a:off x="3575720" y="-737435"/>
            <a:ext cx="3888432" cy="307777"/>
          </a:xfrm>
          <a:prstGeom prst="rect">
            <a:avLst/>
          </a:prstGeom>
          <a:noFill/>
        </p:spPr>
        <p:txBody>
          <a:bodyPr wrap="square" lIns="0" tIns="0" rIns="0" bIns="0" rtlCol="0" anchor="t">
            <a:spAutoFit/>
          </a:bodyPr>
          <a:lstStyle/>
          <a:p>
            <a:r>
              <a:rPr lang="ru-RU" sz="1000" dirty="0"/>
              <a:t>Разделитель с названием раздела.</a:t>
            </a:r>
          </a:p>
          <a:p>
            <a:r>
              <a:rPr lang="ru-RU" sz="1000" dirty="0"/>
              <a:t>Номер раздела можно указать по желанию.</a:t>
            </a:r>
          </a:p>
        </p:txBody>
      </p:sp>
      <p:sp>
        <p:nvSpPr>
          <p:cNvPr id="7" name="TextBox 6">
            <a:extLst>
              <a:ext uri="{FF2B5EF4-FFF2-40B4-BE49-F238E27FC236}">
                <a16:creationId xmlns:a16="http://schemas.microsoft.com/office/drawing/2014/main" id="{CBD66E28-9C6B-FB41-BAA0-3BE16871A083}"/>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3" name="Текст 3">
            <a:extLst>
              <a:ext uri="{FF2B5EF4-FFF2-40B4-BE49-F238E27FC236}">
                <a16:creationId xmlns:a16="http://schemas.microsoft.com/office/drawing/2014/main" id="{010852BB-46FA-0300-E778-42A0E42570EB}"/>
              </a:ext>
            </a:extLst>
          </p:cNvPr>
          <p:cNvSpPr>
            <a:spLocks noGrp="1"/>
          </p:cNvSpPr>
          <p:nvPr>
            <p:ph type="body" sz="quarter" idx="10" hasCustomPrompt="1"/>
          </p:nvPr>
        </p:nvSpPr>
        <p:spPr>
          <a:xfrm>
            <a:off x="623392" y="634282"/>
            <a:ext cx="1676741" cy="1387423"/>
          </a:xfrm>
        </p:spPr>
        <p:txBody>
          <a:bodyPr wrap="none" anchor="ctr">
            <a:noAutofit/>
          </a:bodyPr>
          <a:lstStyle>
            <a:lvl1pPr>
              <a:defRPr sz="12000">
                <a:solidFill>
                  <a:schemeClr val="accent1"/>
                </a:solidFill>
              </a:defRPr>
            </a:lvl1pPr>
          </a:lstStyle>
          <a:p>
            <a:pPr lvl="0"/>
            <a:r>
              <a:rPr lang="en-US" dirty="0"/>
              <a:t>01</a:t>
            </a:r>
            <a:endParaRPr lang="ru-RU" dirty="0"/>
          </a:p>
        </p:txBody>
      </p:sp>
    </p:spTree>
    <p:extLst>
      <p:ext uri="{BB962C8B-B14F-4D97-AF65-F5344CB8AC3E}">
        <p14:creationId xmlns:p14="http://schemas.microsoft.com/office/powerpoint/2010/main" val="196237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message_1">
    <p:bg>
      <p:bgPr>
        <a:gradFill flip="none" rotWithShape="1">
          <a:gsLst>
            <a:gs pos="0">
              <a:schemeClr val="accent1"/>
            </a:gs>
            <a:gs pos="100000">
              <a:schemeClr val="accent2"/>
            </a:gs>
          </a:gsLst>
          <a:lin ang="8100000" scaled="1"/>
          <a:tileRect/>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B30D0-8274-2840-A342-28C5BADCBBED}"/>
              </a:ext>
            </a:extLst>
          </p:cNvPr>
          <p:cNvSpPr>
            <a:spLocks noGrp="1"/>
          </p:cNvSpPr>
          <p:nvPr>
            <p:ph type="title" hasCustomPrompt="1"/>
          </p:nvPr>
        </p:nvSpPr>
        <p:spPr>
          <a:xfrm>
            <a:off x="1428315" y="3059668"/>
            <a:ext cx="9335371" cy="738664"/>
          </a:xfrm>
        </p:spPr>
        <p:txBody>
          <a:bodyPr anchor="ctr"/>
          <a:lstStyle>
            <a:lvl1pPr algn="ctr">
              <a:lnSpc>
                <a:spcPct val="100000"/>
              </a:lnSpc>
              <a:defRPr sz="4800" spc="0" baseline="0">
                <a:solidFill>
                  <a:schemeClr val="bg1"/>
                </a:solidFill>
              </a:defRPr>
            </a:lvl1pPr>
          </a:lstStyle>
          <a:p>
            <a:r>
              <a:rPr lang="en-US" dirty="0"/>
              <a:t>Text</a:t>
            </a:r>
            <a:endParaRPr lang="ru-RU" dirty="0"/>
          </a:p>
        </p:txBody>
      </p:sp>
      <p:sp>
        <p:nvSpPr>
          <p:cNvPr id="3" name="TextBox 2">
            <a:extLst>
              <a:ext uri="{FF2B5EF4-FFF2-40B4-BE49-F238E27FC236}">
                <a16:creationId xmlns:a16="http://schemas.microsoft.com/office/drawing/2014/main" id="{22986EEF-D4E2-3142-AA2A-3F6423B04D87}"/>
              </a:ext>
            </a:extLst>
          </p:cNvPr>
          <p:cNvSpPr txBox="1"/>
          <p:nvPr userDrawn="1"/>
        </p:nvSpPr>
        <p:spPr>
          <a:xfrm>
            <a:off x="3575720" y="-737435"/>
            <a:ext cx="3888432" cy="153888"/>
          </a:xfrm>
          <a:prstGeom prst="rect">
            <a:avLst/>
          </a:prstGeom>
          <a:noFill/>
        </p:spPr>
        <p:txBody>
          <a:bodyPr wrap="square" lIns="0" tIns="0" rIns="0" bIns="0" rtlCol="0" anchor="t">
            <a:spAutoFit/>
          </a:bodyPr>
          <a:lstStyle/>
          <a:p>
            <a:r>
              <a:rPr lang="ru-RU" sz="1000" dirty="0"/>
              <a:t>Слайд для важной идеи, цитаты или вывода</a:t>
            </a:r>
          </a:p>
        </p:txBody>
      </p:sp>
      <p:sp>
        <p:nvSpPr>
          <p:cNvPr id="4" name="TextBox 3">
            <a:extLst>
              <a:ext uri="{FF2B5EF4-FFF2-40B4-BE49-F238E27FC236}">
                <a16:creationId xmlns:a16="http://schemas.microsoft.com/office/drawing/2014/main" id="{1BDB9AA3-88FA-9C40-B779-C6BC47306EB1}"/>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Tree>
    <p:extLst>
      <p:ext uri="{BB962C8B-B14F-4D97-AF65-F5344CB8AC3E}">
        <p14:creationId xmlns:p14="http://schemas.microsoft.com/office/powerpoint/2010/main" val="3728328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message_2">
    <p:bg>
      <p:bgPr>
        <a:solidFill>
          <a:schemeClr val="accent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B30D0-8274-2840-A342-28C5BADCBBED}"/>
              </a:ext>
            </a:extLst>
          </p:cNvPr>
          <p:cNvSpPr>
            <a:spLocks noGrp="1"/>
          </p:cNvSpPr>
          <p:nvPr>
            <p:ph type="title" hasCustomPrompt="1"/>
          </p:nvPr>
        </p:nvSpPr>
        <p:spPr>
          <a:xfrm>
            <a:off x="1428315" y="3059668"/>
            <a:ext cx="9335371" cy="738664"/>
          </a:xfrm>
        </p:spPr>
        <p:txBody>
          <a:bodyPr anchor="ctr"/>
          <a:lstStyle>
            <a:lvl1pPr algn="ctr">
              <a:lnSpc>
                <a:spcPct val="100000"/>
              </a:lnSpc>
              <a:defRPr sz="4800" spc="0" baseline="0">
                <a:solidFill>
                  <a:schemeClr val="bg1"/>
                </a:solidFill>
              </a:defRPr>
            </a:lvl1pPr>
          </a:lstStyle>
          <a:p>
            <a:r>
              <a:rPr lang="en-US" dirty="0"/>
              <a:t>Text</a:t>
            </a:r>
            <a:endParaRPr lang="ru-RU" dirty="0"/>
          </a:p>
        </p:txBody>
      </p:sp>
      <p:sp>
        <p:nvSpPr>
          <p:cNvPr id="3" name="TextBox 2">
            <a:extLst>
              <a:ext uri="{FF2B5EF4-FFF2-40B4-BE49-F238E27FC236}">
                <a16:creationId xmlns:a16="http://schemas.microsoft.com/office/drawing/2014/main" id="{22986EEF-D4E2-3142-AA2A-3F6423B04D87}"/>
              </a:ext>
            </a:extLst>
          </p:cNvPr>
          <p:cNvSpPr txBox="1"/>
          <p:nvPr userDrawn="1"/>
        </p:nvSpPr>
        <p:spPr>
          <a:xfrm>
            <a:off x="3575720" y="-737435"/>
            <a:ext cx="3888432" cy="153888"/>
          </a:xfrm>
          <a:prstGeom prst="rect">
            <a:avLst/>
          </a:prstGeom>
          <a:noFill/>
        </p:spPr>
        <p:txBody>
          <a:bodyPr wrap="square" lIns="0" tIns="0" rIns="0" bIns="0" rtlCol="0" anchor="t">
            <a:spAutoFit/>
          </a:bodyPr>
          <a:lstStyle/>
          <a:p>
            <a:r>
              <a:rPr lang="ru-RU" sz="1000" dirty="0"/>
              <a:t>Слайд для важной идеи, цитаты или вывода</a:t>
            </a:r>
          </a:p>
        </p:txBody>
      </p:sp>
      <p:sp>
        <p:nvSpPr>
          <p:cNvPr id="4" name="TextBox 3">
            <a:extLst>
              <a:ext uri="{FF2B5EF4-FFF2-40B4-BE49-F238E27FC236}">
                <a16:creationId xmlns:a16="http://schemas.microsoft.com/office/drawing/2014/main" id="{1BDB9AA3-88FA-9C40-B779-C6BC47306EB1}"/>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Tree>
    <p:extLst>
      <p:ext uri="{BB962C8B-B14F-4D97-AF65-F5344CB8AC3E}">
        <p14:creationId xmlns:p14="http://schemas.microsoft.com/office/powerpoint/2010/main" val="201299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message_3">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B30D0-8274-2840-A342-28C5BADCBBED}"/>
              </a:ext>
            </a:extLst>
          </p:cNvPr>
          <p:cNvSpPr>
            <a:spLocks noGrp="1"/>
          </p:cNvSpPr>
          <p:nvPr>
            <p:ph type="title" hasCustomPrompt="1"/>
          </p:nvPr>
        </p:nvSpPr>
        <p:spPr>
          <a:xfrm>
            <a:off x="1428315" y="3059668"/>
            <a:ext cx="9335371" cy="738664"/>
          </a:xfrm>
        </p:spPr>
        <p:txBody>
          <a:bodyPr anchor="ctr"/>
          <a:lstStyle>
            <a:lvl1pPr algn="ctr">
              <a:lnSpc>
                <a:spcPct val="100000"/>
              </a:lnSpc>
              <a:defRPr sz="4800" spc="0" baseline="0">
                <a:solidFill>
                  <a:schemeClr val="tx1"/>
                </a:solidFill>
              </a:defRPr>
            </a:lvl1pPr>
          </a:lstStyle>
          <a:p>
            <a:r>
              <a:rPr lang="en-US" dirty="0"/>
              <a:t>Text</a:t>
            </a:r>
            <a:endParaRPr lang="ru-RU" dirty="0"/>
          </a:p>
        </p:txBody>
      </p:sp>
      <p:sp>
        <p:nvSpPr>
          <p:cNvPr id="3" name="TextBox 2">
            <a:extLst>
              <a:ext uri="{FF2B5EF4-FFF2-40B4-BE49-F238E27FC236}">
                <a16:creationId xmlns:a16="http://schemas.microsoft.com/office/drawing/2014/main" id="{22986EEF-D4E2-3142-AA2A-3F6423B04D87}"/>
              </a:ext>
            </a:extLst>
          </p:cNvPr>
          <p:cNvSpPr txBox="1"/>
          <p:nvPr userDrawn="1"/>
        </p:nvSpPr>
        <p:spPr>
          <a:xfrm>
            <a:off x="3575720" y="-737435"/>
            <a:ext cx="3888432" cy="153888"/>
          </a:xfrm>
          <a:prstGeom prst="rect">
            <a:avLst/>
          </a:prstGeom>
          <a:noFill/>
        </p:spPr>
        <p:txBody>
          <a:bodyPr wrap="square" lIns="0" tIns="0" rIns="0" bIns="0" rtlCol="0" anchor="t">
            <a:spAutoFit/>
          </a:bodyPr>
          <a:lstStyle/>
          <a:p>
            <a:r>
              <a:rPr lang="ru-RU" sz="1000" dirty="0"/>
              <a:t>Слайд для важной идеи, цитаты или вывода</a:t>
            </a:r>
          </a:p>
        </p:txBody>
      </p:sp>
      <p:sp>
        <p:nvSpPr>
          <p:cNvPr id="4" name="TextBox 3">
            <a:extLst>
              <a:ext uri="{FF2B5EF4-FFF2-40B4-BE49-F238E27FC236}">
                <a16:creationId xmlns:a16="http://schemas.microsoft.com/office/drawing/2014/main" id="{1BDB9AA3-88FA-9C40-B779-C6BC47306EB1}"/>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Tree>
    <p:extLst>
      <p:ext uri="{BB962C8B-B14F-4D97-AF65-F5344CB8AC3E}">
        <p14:creationId xmlns:p14="http://schemas.microsoft.com/office/powerpoint/2010/main" val="584373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message_4">
    <p:bg>
      <p:bgPr>
        <a:solidFill>
          <a:schemeClr val="accent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9B30D0-8274-2840-A342-28C5BADCBBED}"/>
              </a:ext>
            </a:extLst>
          </p:cNvPr>
          <p:cNvSpPr>
            <a:spLocks noGrp="1"/>
          </p:cNvSpPr>
          <p:nvPr>
            <p:ph type="title" hasCustomPrompt="1"/>
          </p:nvPr>
        </p:nvSpPr>
        <p:spPr>
          <a:xfrm>
            <a:off x="1428315" y="3059668"/>
            <a:ext cx="9335371" cy="738664"/>
          </a:xfrm>
        </p:spPr>
        <p:txBody>
          <a:bodyPr anchor="ctr"/>
          <a:lstStyle>
            <a:lvl1pPr algn="ctr">
              <a:lnSpc>
                <a:spcPct val="100000"/>
              </a:lnSpc>
              <a:defRPr sz="4800" spc="0" baseline="0">
                <a:solidFill>
                  <a:schemeClr val="bg1"/>
                </a:solidFill>
              </a:defRPr>
            </a:lvl1pPr>
          </a:lstStyle>
          <a:p>
            <a:r>
              <a:rPr lang="en-US" dirty="0"/>
              <a:t>Text</a:t>
            </a:r>
            <a:endParaRPr lang="ru-RU" dirty="0"/>
          </a:p>
        </p:txBody>
      </p:sp>
      <p:sp>
        <p:nvSpPr>
          <p:cNvPr id="3" name="TextBox 2">
            <a:extLst>
              <a:ext uri="{FF2B5EF4-FFF2-40B4-BE49-F238E27FC236}">
                <a16:creationId xmlns:a16="http://schemas.microsoft.com/office/drawing/2014/main" id="{22986EEF-D4E2-3142-AA2A-3F6423B04D87}"/>
              </a:ext>
            </a:extLst>
          </p:cNvPr>
          <p:cNvSpPr txBox="1"/>
          <p:nvPr userDrawn="1"/>
        </p:nvSpPr>
        <p:spPr>
          <a:xfrm>
            <a:off x="3575720" y="-737435"/>
            <a:ext cx="3888432" cy="153888"/>
          </a:xfrm>
          <a:prstGeom prst="rect">
            <a:avLst/>
          </a:prstGeom>
          <a:noFill/>
        </p:spPr>
        <p:txBody>
          <a:bodyPr wrap="square" lIns="0" tIns="0" rIns="0" bIns="0" rtlCol="0" anchor="t">
            <a:spAutoFit/>
          </a:bodyPr>
          <a:lstStyle/>
          <a:p>
            <a:r>
              <a:rPr lang="ru-RU" sz="1000" dirty="0"/>
              <a:t>Слайд для важной идеи, цитаты или вывода</a:t>
            </a:r>
          </a:p>
        </p:txBody>
      </p:sp>
      <p:sp>
        <p:nvSpPr>
          <p:cNvPr id="4" name="TextBox 3">
            <a:extLst>
              <a:ext uri="{FF2B5EF4-FFF2-40B4-BE49-F238E27FC236}">
                <a16:creationId xmlns:a16="http://schemas.microsoft.com/office/drawing/2014/main" id="{1BDB9AA3-88FA-9C40-B779-C6BC47306EB1}"/>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Tree>
    <p:extLst>
      <p:ext uri="{BB962C8B-B14F-4D97-AF65-F5344CB8AC3E}">
        <p14:creationId xmlns:p14="http://schemas.microsoft.com/office/powerpoint/2010/main" val="305846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2">
    <p:bg>
      <p:bgPr>
        <a:solidFill>
          <a:schemeClr val="accent2"/>
        </a:solidFill>
        <a:effectLst/>
      </p:bgPr>
    </p:bg>
    <p:spTree>
      <p:nvGrpSpPr>
        <p:cNvPr id="1" name=""/>
        <p:cNvGrpSpPr/>
        <p:nvPr/>
      </p:nvGrpSpPr>
      <p:grpSpPr>
        <a:xfrm>
          <a:off x="0" y="0"/>
          <a:ext cx="0" cy="0"/>
          <a:chOff x="0" y="0"/>
          <a:chExt cx="0" cy="0"/>
        </a:xfrm>
      </p:grpSpPr>
      <p:pic>
        <p:nvPicPr>
          <p:cNvPr id="43" name="Рисунок 42">
            <a:extLst>
              <a:ext uri="{FF2B5EF4-FFF2-40B4-BE49-F238E27FC236}">
                <a16:creationId xmlns:a16="http://schemas.microsoft.com/office/drawing/2014/main" id="{E6BFA5DC-1C98-7E4A-BE5C-5BE58D1607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95324" y="728665"/>
            <a:ext cx="2016000" cy="612208"/>
          </a:xfrm>
          <a:prstGeom prst="rect">
            <a:avLst/>
          </a:prstGeom>
        </p:spPr>
      </p:pic>
      <p:sp>
        <p:nvSpPr>
          <p:cNvPr id="12" name="Рисунок 3">
            <a:extLst>
              <a:ext uri="{FF2B5EF4-FFF2-40B4-BE49-F238E27FC236}">
                <a16:creationId xmlns:a16="http://schemas.microsoft.com/office/drawing/2014/main" id="{9CCF0603-3AC0-9543-AE44-4AC4401F9AB1}"/>
              </a:ext>
            </a:extLst>
          </p:cNvPr>
          <p:cNvSpPr/>
          <p:nvPr/>
        </p:nvSpPr>
        <p:spPr>
          <a:xfrm rot="16200000">
            <a:off x="8815429" y="377452"/>
            <a:ext cx="3756725" cy="2998800"/>
          </a:xfrm>
          <a:custGeom>
            <a:avLst/>
            <a:gdLst>
              <a:gd name="connsiteX0" fmla="*/ 1878366 w 3756725"/>
              <a:gd name="connsiteY0" fmla="*/ 0 h 2998800"/>
              <a:gd name="connsiteX1" fmla="*/ 945865 w 3756725"/>
              <a:gd name="connsiteY1" fmla="*/ 631975 h 2998800"/>
              <a:gd name="connsiteX2" fmla="*/ 0 w 3756725"/>
              <a:gd name="connsiteY2" fmla="*/ 2998800 h 2998800"/>
              <a:gd name="connsiteX3" fmla="*/ 736615 w 3756725"/>
              <a:gd name="connsiteY3" fmla="*/ 2998800 h 2998800"/>
              <a:gd name="connsiteX4" fmla="*/ 1552323 w 3756725"/>
              <a:gd name="connsiteY4" fmla="*/ 955715 h 2998800"/>
              <a:gd name="connsiteX5" fmla="*/ 2204407 w 3756725"/>
              <a:gd name="connsiteY5" fmla="*/ 955715 h 2998800"/>
              <a:gd name="connsiteX6" fmla="*/ 3020110 w 3756725"/>
              <a:gd name="connsiteY6" fmla="*/ 2998800 h 2998800"/>
              <a:gd name="connsiteX7" fmla="*/ 3756725 w 3756725"/>
              <a:gd name="connsiteY7" fmla="*/ 2998800 h 2998800"/>
              <a:gd name="connsiteX8" fmla="*/ 2810862 w 3756725"/>
              <a:gd name="connsiteY8" fmla="*/ 631975 h 2998800"/>
              <a:gd name="connsiteX9" fmla="*/ 1878366 w 3756725"/>
              <a:gd name="connsiteY9" fmla="*/ 0 h 29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6725" h="2998800">
                <a:moveTo>
                  <a:pt x="1878366" y="0"/>
                </a:moveTo>
                <a:cubicBezTo>
                  <a:pt x="1467701" y="0"/>
                  <a:pt x="1098404" y="250279"/>
                  <a:pt x="945865" y="631975"/>
                </a:cubicBezTo>
                <a:lnTo>
                  <a:pt x="0" y="2998800"/>
                </a:lnTo>
                <a:lnTo>
                  <a:pt x="736615" y="2998800"/>
                </a:lnTo>
                <a:lnTo>
                  <a:pt x="1552323" y="955715"/>
                </a:lnTo>
                <a:cubicBezTo>
                  <a:pt x="1669995" y="660990"/>
                  <a:pt x="2086738" y="660990"/>
                  <a:pt x="2204407" y="955715"/>
                </a:cubicBezTo>
                <a:lnTo>
                  <a:pt x="3020110" y="2998800"/>
                </a:lnTo>
                <a:lnTo>
                  <a:pt x="3756725" y="2998800"/>
                </a:lnTo>
                <a:lnTo>
                  <a:pt x="2810862" y="631975"/>
                </a:lnTo>
                <a:cubicBezTo>
                  <a:pt x="2658334" y="250279"/>
                  <a:pt x="2289032" y="0"/>
                  <a:pt x="187836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endParaRPr lang="ru-RU" sz="1200">
              <a:solidFill>
                <a:schemeClr val="lt1"/>
              </a:solidFill>
            </a:endParaRPr>
          </a:p>
        </p:txBody>
      </p:sp>
      <p:pic>
        <p:nvPicPr>
          <p:cNvPr id="11" name="Рисунок 10">
            <a:extLst>
              <a:ext uri="{FF2B5EF4-FFF2-40B4-BE49-F238E27FC236}">
                <a16:creationId xmlns:a16="http://schemas.microsoft.com/office/drawing/2014/main" id="{0957A6EE-2363-7240-913D-B069FC1866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9408524" y="4074524"/>
            <a:ext cx="2569362" cy="2997589"/>
          </a:xfrm>
          <a:prstGeom prst="rect">
            <a:avLst/>
          </a:prstGeom>
        </p:spPr>
      </p:pic>
      <p:pic>
        <p:nvPicPr>
          <p:cNvPr id="13" name="Рисунок 12">
            <a:extLst>
              <a:ext uri="{FF2B5EF4-FFF2-40B4-BE49-F238E27FC236}">
                <a16:creationId xmlns:a16="http://schemas.microsoft.com/office/drawing/2014/main" id="{89F80221-D45F-8647-9C09-F99499A4BC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071964" y="-1119978"/>
            <a:ext cx="757632" cy="2997589"/>
          </a:xfrm>
          <a:prstGeom prst="rect">
            <a:avLst/>
          </a:prstGeom>
        </p:spPr>
      </p:pic>
      <p:pic>
        <p:nvPicPr>
          <p:cNvPr id="14" name="Рисунок 13">
            <a:extLst>
              <a:ext uri="{FF2B5EF4-FFF2-40B4-BE49-F238E27FC236}">
                <a16:creationId xmlns:a16="http://schemas.microsoft.com/office/drawing/2014/main" id="{20F6139F-F42E-FB4B-9B8A-6C2DEDBA40D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9800000">
            <a:off x="7620919" y="1462172"/>
            <a:ext cx="757632" cy="2997589"/>
          </a:xfrm>
          <a:prstGeom prst="rect">
            <a:avLst/>
          </a:prstGeom>
        </p:spPr>
      </p:pic>
      <p:sp>
        <p:nvSpPr>
          <p:cNvPr id="15" name="TextBox 14">
            <a:extLst>
              <a:ext uri="{FF2B5EF4-FFF2-40B4-BE49-F238E27FC236}">
                <a16:creationId xmlns:a16="http://schemas.microsoft.com/office/drawing/2014/main" id="{11088EFB-F108-F941-8DF1-CEBA24FC0B41}"/>
              </a:ext>
            </a:extLst>
          </p:cNvPr>
          <p:cNvSpPr txBox="1"/>
          <p:nvPr userDrawn="1"/>
        </p:nvSpPr>
        <p:spPr>
          <a:xfrm>
            <a:off x="3575720" y="-583547"/>
            <a:ext cx="3096343" cy="307777"/>
          </a:xfrm>
          <a:prstGeom prst="rect">
            <a:avLst/>
          </a:prstGeom>
          <a:noFill/>
        </p:spPr>
        <p:txBody>
          <a:bodyPr wrap="square" lIns="0" tIns="0" rIns="0" bIns="0" rtlCol="0" anchor="t">
            <a:spAutoFit/>
          </a:bodyPr>
          <a:lstStyle/>
          <a:p>
            <a:r>
              <a:rPr lang="ru-RU" sz="1000" dirty="0"/>
              <a:t>Альтернативный вариант</a:t>
            </a:r>
            <a:br>
              <a:rPr lang="ru-RU" sz="1000" dirty="0"/>
            </a:br>
            <a:r>
              <a:rPr lang="ru-RU" sz="1000" dirty="0"/>
              <a:t>титульного слайда</a:t>
            </a:r>
          </a:p>
        </p:txBody>
      </p:sp>
      <p:sp>
        <p:nvSpPr>
          <p:cNvPr id="16" name="TextBox 15">
            <a:extLst>
              <a:ext uri="{FF2B5EF4-FFF2-40B4-BE49-F238E27FC236}">
                <a16:creationId xmlns:a16="http://schemas.microsoft.com/office/drawing/2014/main" id="{C16F203F-18B4-0B4B-B6AE-F1808849E7EC}"/>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17" name="Рисунок 3">
            <a:extLst>
              <a:ext uri="{FF2B5EF4-FFF2-40B4-BE49-F238E27FC236}">
                <a16:creationId xmlns:a16="http://schemas.microsoft.com/office/drawing/2014/main" id="{43391C3D-C95F-AE44-AB1F-30F7D05596D4}"/>
              </a:ext>
            </a:extLst>
          </p:cNvPr>
          <p:cNvSpPr>
            <a:spLocks noGrp="1"/>
          </p:cNvSpPr>
          <p:nvPr>
            <p:ph type="pic" sz="quarter" idx="12"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
        <p:nvSpPr>
          <p:cNvPr id="3" name="Заголовок 1">
            <a:extLst>
              <a:ext uri="{FF2B5EF4-FFF2-40B4-BE49-F238E27FC236}">
                <a16:creationId xmlns:a16="http://schemas.microsoft.com/office/drawing/2014/main" id="{F9D5D526-DC26-331D-DB30-BCD1119064B6}"/>
              </a:ext>
            </a:extLst>
          </p:cNvPr>
          <p:cNvSpPr>
            <a:spLocks noGrp="1"/>
          </p:cNvSpPr>
          <p:nvPr>
            <p:ph type="ctrTitle" hasCustomPrompt="1"/>
          </p:nvPr>
        </p:nvSpPr>
        <p:spPr>
          <a:xfrm>
            <a:off x="695325" y="3807624"/>
            <a:ext cx="5400675" cy="738664"/>
          </a:xfrm>
        </p:spPr>
        <p:txBody>
          <a:bodyPr anchor="b"/>
          <a:lstStyle>
            <a:lvl1pPr algn="l">
              <a:lnSpc>
                <a:spcPct val="100000"/>
              </a:lnSpc>
              <a:defRPr sz="4800" spc="0" baseline="0">
                <a:solidFill>
                  <a:schemeClr val="bg1"/>
                </a:solidFill>
              </a:defRPr>
            </a:lvl1pPr>
          </a:lstStyle>
          <a:p>
            <a:r>
              <a:rPr lang="en-US" dirty="0"/>
              <a:t>Presentation</a:t>
            </a:r>
            <a:r>
              <a:rPr lang="ru-RU" dirty="0"/>
              <a:t> </a:t>
            </a:r>
            <a:r>
              <a:rPr lang="en-US" dirty="0"/>
              <a:t>title</a:t>
            </a:r>
            <a:endParaRPr lang="ru-RU" dirty="0"/>
          </a:p>
        </p:txBody>
      </p:sp>
      <p:sp>
        <p:nvSpPr>
          <p:cNvPr id="4" name="Текст 7">
            <a:extLst>
              <a:ext uri="{FF2B5EF4-FFF2-40B4-BE49-F238E27FC236}">
                <a16:creationId xmlns:a16="http://schemas.microsoft.com/office/drawing/2014/main" id="{AE32A170-8E32-5C2E-9DF3-8F249E318EF7}"/>
              </a:ext>
            </a:extLst>
          </p:cNvPr>
          <p:cNvSpPr>
            <a:spLocks noGrp="1"/>
          </p:cNvSpPr>
          <p:nvPr>
            <p:ph type="body" sz="quarter" idx="10" hasCustomPrompt="1"/>
          </p:nvPr>
        </p:nvSpPr>
        <p:spPr>
          <a:xfrm>
            <a:off x="695325" y="5147900"/>
            <a:ext cx="5400676" cy="369332"/>
          </a:xfrm>
        </p:spPr>
        <p:txBody>
          <a:bodyPr wrap="square" anchor="b">
            <a:noAutofit/>
          </a:bodyPr>
          <a:lstStyle>
            <a:lvl1pPr>
              <a:defRPr sz="2400">
                <a:solidFill>
                  <a:schemeClr val="bg1"/>
                </a:solidFill>
              </a:defRPr>
            </a:lvl1pPr>
          </a:lstStyle>
          <a:p>
            <a:pPr lvl="0"/>
            <a:r>
              <a:rPr lang="ru-RU" dirty="0"/>
              <a:t>Имя спикера</a:t>
            </a:r>
          </a:p>
        </p:txBody>
      </p:sp>
      <p:sp>
        <p:nvSpPr>
          <p:cNvPr id="5" name="Текст 7">
            <a:extLst>
              <a:ext uri="{FF2B5EF4-FFF2-40B4-BE49-F238E27FC236}">
                <a16:creationId xmlns:a16="http://schemas.microsoft.com/office/drawing/2014/main" id="{5E24ADB8-7BA6-CB9C-192B-6BF15E95AE0B}"/>
              </a:ext>
            </a:extLst>
          </p:cNvPr>
          <p:cNvSpPr>
            <a:spLocks noGrp="1"/>
          </p:cNvSpPr>
          <p:nvPr>
            <p:ph type="body" sz="quarter" idx="11" hasCustomPrompt="1"/>
          </p:nvPr>
        </p:nvSpPr>
        <p:spPr>
          <a:xfrm>
            <a:off x="695325" y="5661248"/>
            <a:ext cx="5400676" cy="246221"/>
          </a:xfrm>
        </p:spPr>
        <p:txBody>
          <a:bodyPr wrap="square">
            <a:spAutoFit/>
          </a:bodyPr>
          <a:lstStyle>
            <a:lvl1pPr>
              <a:defRPr sz="1600">
                <a:solidFill>
                  <a:schemeClr val="bg1"/>
                </a:solidFill>
              </a:defRPr>
            </a:lvl1pPr>
          </a:lstStyle>
          <a:p>
            <a:pPr lvl="0"/>
            <a:r>
              <a:rPr lang="ru-RU" dirty="0"/>
              <a:t>Должность</a:t>
            </a:r>
          </a:p>
        </p:txBody>
      </p:sp>
    </p:spTree>
    <p:extLst>
      <p:ext uri="{BB962C8B-B14F-4D97-AF65-F5344CB8AC3E}">
        <p14:creationId xmlns:p14="http://schemas.microsoft.com/office/powerpoint/2010/main" val="164562289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7B72D-88D4-AA4A-8B6A-2764F44BA98D}"/>
              </a:ext>
            </a:extLst>
          </p:cNvPr>
          <p:cNvSpPr>
            <a:spLocks noGrp="1"/>
          </p:cNvSpPr>
          <p:nvPr>
            <p:ph type="title" hasCustomPrompt="1"/>
          </p:nvPr>
        </p:nvSpPr>
        <p:spPr/>
        <p:txBody>
          <a:bodyPr/>
          <a:lstStyle>
            <a:lvl1pPr>
              <a:defRPr/>
            </a:lvl1pPr>
          </a:lstStyle>
          <a:p>
            <a:r>
              <a:rPr lang="en-US" dirty="0"/>
              <a:t>Slide title</a:t>
            </a:r>
            <a:endParaRPr lang="ru-RU" dirty="0"/>
          </a:p>
        </p:txBody>
      </p:sp>
      <p:sp>
        <p:nvSpPr>
          <p:cNvPr id="6" name="Номер слайда 5">
            <a:extLst>
              <a:ext uri="{FF2B5EF4-FFF2-40B4-BE49-F238E27FC236}">
                <a16:creationId xmlns:a16="http://schemas.microsoft.com/office/drawing/2014/main" id="{7901ADBD-B5B9-44B7-4C2C-EBF472302C8E}"/>
              </a:ext>
            </a:extLst>
          </p:cNvPr>
          <p:cNvSpPr txBox="1">
            <a:spLocks/>
          </p:cNvSpPr>
          <p:nvPr userDrawn="1"/>
        </p:nvSpPr>
        <p:spPr>
          <a:xfrm>
            <a:off x="9480376" y="6492744"/>
            <a:ext cx="600455" cy="153888"/>
          </a:xfrm>
          <a:prstGeom prst="rect">
            <a:avLst/>
          </a:prstGeom>
        </p:spPr>
        <p:txBody>
          <a:bodyPr vert="horz" wrap="square" lIns="0" tIns="0" rIns="0" bIns="0" rtlCol="0" anchor="b">
            <a:spAutoFit/>
          </a:bodyPr>
          <a:lstStyle>
            <a:defPPr>
              <a:defRPr lang="ru-RU"/>
            </a:defPPr>
            <a:lvl1pPr marL="0" algn="r" defTabSz="914400" rtl="0" eaLnBrk="1" latinLnBrk="0" hangingPunct="1">
              <a:defRPr sz="1000" kern="1200">
                <a:solidFill>
                  <a:schemeClr val="tx1"/>
                </a:solidFill>
                <a:latin typeface="+mn-lt"/>
                <a:ea typeface="Roboto Mono" pitchFamily="49"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44CBE-8549-0F41-A10E-99F26268CFAC}" type="slidenum">
              <a:rPr lang="ru-RU" smtClean="0"/>
              <a:pPr/>
              <a:t>‹#›</a:t>
            </a:fld>
            <a:endParaRPr lang="ru-RU" dirty="0"/>
          </a:p>
        </p:txBody>
      </p:sp>
      <p:pic>
        <p:nvPicPr>
          <p:cNvPr id="7" name="Рисунок 3">
            <a:extLst>
              <a:ext uri="{FF2B5EF4-FFF2-40B4-BE49-F238E27FC236}">
                <a16:creationId xmlns:a16="http://schemas.microsoft.com/office/drawing/2014/main" id="{EB1471DF-2E78-960B-3822-225006617F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9420" y="6434970"/>
            <a:ext cx="887255" cy="269437"/>
          </a:xfrm>
          <a:prstGeom prst="rect">
            <a:avLst/>
          </a:prstGeom>
        </p:spPr>
      </p:pic>
    </p:spTree>
    <p:extLst>
      <p:ext uri="{BB962C8B-B14F-4D97-AF65-F5344CB8AC3E}">
        <p14:creationId xmlns:p14="http://schemas.microsoft.com/office/powerpoint/2010/main" val="3987188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7B72D-88D4-AA4A-8B6A-2764F44BA98D}"/>
              </a:ext>
            </a:extLst>
          </p:cNvPr>
          <p:cNvSpPr>
            <a:spLocks noGrp="1"/>
          </p:cNvSpPr>
          <p:nvPr>
            <p:ph type="title" hasCustomPrompt="1"/>
          </p:nvPr>
        </p:nvSpPr>
        <p:spPr/>
        <p:txBody>
          <a:bodyPr/>
          <a:lstStyle>
            <a:lvl1pPr>
              <a:defRPr/>
            </a:lvl1pPr>
          </a:lstStyle>
          <a:p>
            <a:r>
              <a:rPr lang="en-US" dirty="0"/>
              <a:t>Slide title</a:t>
            </a:r>
            <a:endParaRPr lang="ru-RU" dirty="0"/>
          </a:p>
        </p:txBody>
      </p:sp>
      <p:sp>
        <p:nvSpPr>
          <p:cNvPr id="7" name="Объект 2">
            <a:extLst>
              <a:ext uri="{FF2B5EF4-FFF2-40B4-BE49-F238E27FC236}">
                <a16:creationId xmlns:a16="http://schemas.microsoft.com/office/drawing/2014/main" id="{A47A8301-7919-3340-8635-911A3E4B1C53}"/>
              </a:ext>
            </a:extLst>
          </p:cNvPr>
          <p:cNvSpPr>
            <a:spLocks noGrp="1"/>
          </p:cNvSpPr>
          <p:nvPr>
            <p:ph idx="1" hasCustomPrompt="1"/>
          </p:nvPr>
        </p:nvSpPr>
        <p:spPr>
          <a:xfrm>
            <a:off x="695324" y="1809338"/>
            <a:ext cx="5040000" cy="4320000"/>
          </a:xfrm>
        </p:spPr>
        <p:txBody>
          <a:bodyPr/>
          <a:lstStyle>
            <a:lvl1pPr marL="0" indent="0">
              <a:buFontTx/>
              <a:buNone/>
              <a:defRPr sz="1600"/>
            </a:lvl1pPr>
          </a:lstStyle>
          <a:p>
            <a:r>
              <a:rPr lang="en-US" dirty="0"/>
              <a:t>Text</a:t>
            </a:r>
            <a:endParaRPr lang="ru-RU" dirty="0"/>
          </a:p>
        </p:txBody>
      </p:sp>
      <p:sp>
        <p:nvSpPr>
          <p:cNvPr id="8" name="Объект 2">
            <a:extLst>
              <a:ext uri="{FF2B5EF4-FFF2-40B4-BE49-F238E27FC236}">
                <a16:creationId xmlns:a16="http://schemas.microsoft.com/office/drawing/2014/main" id="{47BB7956-247A-844F-A97C-0B7ABCA9D8C3}"/>
              </a:ext>
            </a:extLst>
          </p:cNvPr>
          <p:cNvSpPr>
            <a:spLocks noGrp="1"/>
          </p:cNvSpPr>
          <p:nvPr>
            <p:ph idx="13" hasCustomPrompt="1"/>
          </p:nvPr>
        </p:nvSpPr>
        <p:spPr>
          <a:xfrm>
            <a:off x="6456675" y="1809338"/>
            <a:ext cx="5040000" cy="4320000"/>
          </a:xfrm>
        </p:spPr>
        <p:txBody>
          <a:bodyPr/>
          <a:lstStyle>
            <a:lvl1pPr marL="0" indent="0">
              <a:buFontTx/>
              <a:buNone/>
              <a:defRPr sz="1600"/>
            </a:lvl1pPr>
          </a:lstStyle>
          <a:p>
            <a:r>
              <a:rPr lang="en-US" dirty="0"/>
              <a:t>Text</a:t>
            </a:r>
            <a:endParaRPr lang="ru-RU" dirty="0"/>
          </a:p>
        </p:txBody>
      </p:sp>
      <p:sp>
        <p:nvSpPr>
          <p:cNvPr id="3" name="Номер слайда 5">
            <a:extLst>
              <a:ext uri="{FF2B5EF4-FFF2-40B4-BE49-F238E27FC236}">
                <a16:creationId xmlns:a16="http://schemas.microsoft.com/office/drawing/2014/main" id="{236E638B-69DF-02B1-3FDA-2B6F5EBC373E}"/>
              </a:ext>
            </a:extLst>
          </p:cNvPr>
          <p:cNvSpPr txBox="1">
            <a:spLocks/>
          </p:cNvSpPr>
          <p:nvPr userDrawn="1"/>
        </p:nvSpPr>
        <p:spPr>
          <a:xfrm>
            <a:off x="9480376" y="6492744"/>
            <a:ext cx="600455" cy="153888"/>
          </a:xfrm>
          <a:prstGeom prst="rect">
            <a:avLst/>
          </a:prstGeom>
        </p:spPr>
        <p:txBody>
          <a:bodyPr vert="horz" wrap="square" lIns="0" tIns="0" rIns="0" bIns="0" rtlCol="0" anchor="b">
            <a:spAutoFit/>
          </a:bodyPr>
          <a:lstStyle>
            <a:defPPr>
              <a:defRPr lang="ru-RU"/>
            </a:defPPr>
            <a:lvl1pPr marL="0" algn="r" defTabSz="914400" rtl="0" eaLnBrk="1" latinLnBrk="0" hangingPunct="1">
              <a:defRPr sz="1000" kern="1200">
                <a:solidFill>
                  <a:schemeClr val="tx1"/>
                </a:solidFill>
                <a:latin typeface="+mn-lt"/>
                <a:ea typeface="Roboto Mono" pitchFamily="49"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44CBE-8549-0F41-A10E-99F26268CFAC}" type="slidenum">
              <a:rPr lang="ru-RU" smtClean="0"/>
              <a:pPr/>
              <a:t>‹#›</a:t>
            </a:fld>
            <a:endParaRPr lang="ru-RU" dirty="0"/>
          </a:p>
        </p:txBody>
      </p:sp>
      <p:pic>
        <p:nvPicPr>
          <p:cNvPr id="5" name="Рисунок 3">
            <a:extLst>
              <a:ext uri="{FF2B5EF4-FFF2-40B4-BE49-F238E27FC236}">
                <a16:creationId xmlns:a16="http://schemas.microsoft.com/office/drawing/2014/main" id="{DC495C60-5D54-10CA-4F32-85A6C78236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9420" y="6434970"/>
            <a:ext cx="887255" cy="269437"/>
          </a:xfrm>
          <a:prstGeom prst="rect">
            <a:avLst/>
          </a:prstGeom>
        </p:spPr>
      </p:pic>
    </p:spTree>
    <p:extLst>
      <p:ext uri="{BB962C8B-B14F-4D97-AF65-F5344CB8AC3E}">
        <p14:creationId xmlns:p14="http://schemas.microsoft.com/office/powerpoint/2010/main" val="789866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5B86E3-8CCC-744C-92E7-3E4143E9DB22}"/>
              </a:ext>
            </a:extLst>
          </p:cNvPr>
          <p:cNvSpPr>
            <a:spLocks noGrp="1"/>
          </p:cNvSpPr>
          <p:nvPr>
            <p:ph type="title" hasCustomPrompt="1"/>
          </p:nvPr>
        </p:nvSpPr>
        <p:spPr>
          <a:xfrm>
            <a:off x="695325" y="728663"/>
            <a:ext cx="10801350" cy="387798"/>
          </a:xfrm>
        </p:spPr>
        <p:txBody>
          <a:bodyPr/>
          <a:lstStyle/>
          <a:p>
            <a:r>
              <a:rPr lang="en-US" dirty="0"/>
              <a:t>Slide title</a:t>
            </a:r>
            <a:endParaRPr lang="ru-RU" dirty="0"/>
          </a:p>
        </p:txBody>
      </p:sp>
      <p:sp>
        <p:nvSpPr>
          <p:cNvPr id="3" name="Объект 2">
            <a:extLst>
              <a:ext uri="{FF2B5EF4-FFF2-40B4-BE49-F238E27FC236}">
                <a16:creationId xmlns:a16="http://schemas.microsoft.com/office/drawing/2014/main" id="{4F3E28FD-751D-594C-B5FC-954F12DADE0E}"/>
              </a:ext>
            </a:extLst>
          </p:cNvPr>
          <p:cNvSpPr>
            <a:spLocks noGrp="1"/>
          </p:cNvSpPr>
          <p:nvPr>
            <p:ph idx="1" hasCustomPrompt="1"/>
          </p:nvPr>
        </p:nvSpPr>
        <p:spPr>
          <a:xfrm>
            <a:off x="695324" y="1809338"/>
            <a:ext cx="3240000" cy="4320000"/>
          </a:xfrm>
        </p:spPr>
        <p:txBody>
          <a:bodyPr/>
          <a:lstStyle>
            <a:lvl1pPr marL="0" indent="0">
              <a:buFontTx/>
              <a:buNone/>
              <a:defRPr sz="1600"/>
            </a:lvl1pPr>
          </a:lstStyle>
          <a:p>
            <a:r>
              <a:rPr lang="en-US" dirty="0"/>
              <a:t>Text</a:t>
            </a:r>
            <a:endParaRPr lang="ru-RU" dirty="0"/>
          </a:p>
        </p:txBody>
      </p:sp>
      <p:sp>
        <p:nvSpPr>
          <p:cNvPr id="6" name="Объект 2">
            <a:extLst>
              <a:ext uri="{FF2B5EF4-FFF2-40B4-BE49-F238E27FC236}">
                <a16:creationId xmlns:a16="http://schemas.microsoft.com/office/drawing/2014/main" id="{50B8C319-6F4C-2147-A8BC-38103CD1D875}"/>
              </a:ext>
            </a:extLst>
          </p:cNvPr>
          <p:cNvSpPr>
            <a:spLocks noGrp="1"/>
          </p:cNvSpPr>
          <p:nvPr>
            <p:ph idx="13" hasCustomPrompt="1"/>
          </p:nvPr>
        </p:nvSpPr>
        <p:spPr>
          <a:xfrm>
            <a:off x="4475999" y="1809338"/>
            <a:ext cx="3240000" cy="4320000"/>
          </a:xfrm>
        </p:spPr>
        <p:txBody>
          <a:bodyPr/>
          <a:lstStyle>
            <a:lvl1pPr marL="0" indent="0">
              <a:buFontTx/>
              <a:buNone/>
              <a:defRPr sz="1600"/>
            </a:lvl1pPr>
          </a:lstStyle>
          <a:p>
            <a:r>
              <a:rPr lang="en-US" dirty="0"/>
              <a:t>Text</a:t>
            </a:r>
            <a:endParaRPr lang="ru-RU" dirty="0"/>
          </a:p>
        </p:txBody>
      </p:sp>
      <p:sp>
        <p:nvSpPr>
          <p:cNvPr id="8" name="Объект 2">
            <a:extLst>
              <a:ext uri="{FF2B5EF4-FFF2-40B4-BE49-F238E27FC236}">
                <a16:creationId xmlns:a16="http://schemas.microsoft.com/office/drawing/2014/main" id="{756415B2-0055-4641-80E7-5B284987A578}"/>
              </a:ext>
            </a:extLst>
          </p:cNvPr>
          <p:cNvSpPr>
            <a:spLocks noGrp="1"/>
          </p:cNvSpPr>
          <p:nvPr>
            <p:ph idx="14" hasCustomPrompt="1"/>
          </p:nvPr>
        </p:nvSpPr>
        <p:spPr>
          <a:xfrm>
            <a:off x="8256675" y="1809338"/>
            <a:ext cx="3240000" cy="4320000"/>
          </a:xfrm>
        </p:spPr>
        <p:txBody>
          <a:bodyPr/>
          <a:lstStyle>
            <a:lvl1pPr marL="0" indent="0">
              <a:buFontTx/>
              <a:buNone/>
              <a:defRPr sz="1600"/>
            </a:lvl1pPr>
          </a:lstStyle>
          <a:p>
            <a:r>
              <a:rPr lang="en-US" dirty="0"/>
              <a:t>Text</a:t>
            </a:r>
            <a:endParaRPr lang="ru-RU" dirty="0"/>
          </a:p>
        </p:txBody>
      </p:sp>
      <p:sp>
        <p:nvSpPr>
          <p:cNvPr id="4" name="Номер слайда 5">
            <a:extLst>
              <a:ext uri="{FF2B5EF4-FFF2-40B4-BE49-F238E27FC236}">
                <a16:creationId xmlns:a16="http://schemas.microsoft.com/office/drawing/2014/main" id="{61C3630B-D4E2-9DDD-3547-F067D07AE2EB}"/>
              </a:ext>
            </a:extLst>
          </p:cNvPr>
          <p:cNvSpPr txBox="1">
            <a:spLocks/>
          </p:cNvSpPr>
          <p:nvPr userDrawn="1"/>
        </p:nvSpPr>
        <p:spPr>
          <a:xfrm>
            <a:off x="9480376" y="6492744"/>
            <a:ext cx="600455" cy="153888"/>
          </a:xfrm>
          <a:prstGeom prst="rect">
            <a:avLst/>
          </a:prstGeom>
        </p:spPr>
        <p:txBody>
          <a:bodyPr vert="horz" wrap="square" lIns="0" tIns="0" rIns="0" bIns="0" rtlCol="0" anchor="b">
            <a:spAutoFit/>
          </a:bodyPr>
          <a:lstStyle>
            <a:defPPr>
              <a:defRPr lang="ru-RU"/>
            </a:defPPr>
            <a:lvl1pPr marL="0" algn="r" defTabSz="914400" rtl="0" eaLnBrk="1" latinLnBrk="0" hangingPunct="1">
              <a:defRPr sz="1000" kern="1200">
                <a:solidFill>
                  <a:schemeClr val="tx1"/>
                </a:solidFill>
                <a:latin typeface="+mn-lt"/>
                <a:ea typeface="Roboto Mono" pitchFamily="49"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44CBE-8549-0F41-A10E-99F26268CFAC}" type="slidenum">
              <a:rPr lang="ru-RU" smtClean="0"/>
              <a:pPr/>
              <a:t>‹#›</a:t>
            </a:fld>
            <a:endParaRPr lang="ru-RU" dirty="0"/>
          </a:p>
        </p:txBody>
      </p:sp>
      <p:pic>
        <p:nvPicPr>
          <p:cNvPr id="5" name="Рисунок 3">
            <a:extLst>
              <a:ext uri="{FF2B5EF4-FFF2-40B4-BE49-F238E27FC236}">
                <a16:creationId xmlns:a16="http://schemas.microsoft.com/office/drawing/2014/main" id="{F0AF7252-3259-C8E4-8CCC-AC4DDCCBFB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9420" y="6434970"/>
            <a:ext cx="887255" cy="269437"/>
          </a:xfrm>
          <a:prstGeom prst="rect">
            <a:avLst/>
          </a:prstGeom>
        </p:spPr>
      </p:pic>
    </p:spTree>
    <p:extLst>
      <p:ext uri="{BB962C8B-B14F-4D97-AF65-F5344CB8AC3E}">
        <p14:creationId xmlns:p14="http://schemas.microsoft.com/office/powerpoint/2010/main" val="49638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751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fidential ">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7B72D-88D4-AA4A-8B6A-2764F44BA98D}"/>
              </a:ext>
            </a:extLst>
          </p:cNvPr>
          <p:cNvSpPr>
            <a:spLocks noGrp="1"/>
          </p:cNvSpPr>
          <p:nvPr>
            <p:ph type="title" hasCustomPrompt="1"/>
          </p:nvPr>
        </p:nvSpPr>
        <p:spPr/>
        <p:txBody>
          <a:bodyPr/>
          <a:lstStyle>
            <a:lvl1pPr>
              <a:defRPr/>
            </a:lvl1pPr>
          </a:lstStyle>
          <a:p>
            <a:r>
              <a:rPr lang="en-US" dirty="0"/>
              <a:t>Slide title</a:t>
            </a:r>
            <a:endParaRPr lang="ru-RU" dirty="0"/>
          </a:p>
        </p:txBody>
      </p:sp>
      <p:sp>
        <p:nvSpPr>
          <p:cNvPr id="6" name="Номер слайда 5">
            <a:extLst>
              <a:ext uri="{FF2B5EF4-FFF2-40B4-BE49-F238E27FC236}">
                <a16:creationId xmlns:a16="http://schemas.microsoft.com/office/drawing/2014/main" id="{ED8BEF50-D056-C647-8A83-AF9BDFC4E031}"/>
              </a:ext>
            </a:extLst>
          </p:cNvPr>
          <p:cNvSpPr txBox="1">
            <a:spLocks/>
          </p:cNvSpPr>
          <p:nvPr userDrawn="1"/>
        </p:nvSpPr>
        <p:spPr>
          <a:xfrm rot="16200000">
            <a:off x="11494126" y="6000623"/>
            <a:ext cx="1138132" cy="123111"/>
          </a:xfrm>
          <a:prstGeom prst="rect">
            <a:avLst/>
          </a:prstGeom>
        </p:spPr>
        <p:txBody>
          <a:bodyPr vert="horz" wrap="square" lIns="0" tIns="0" rIns="0" bIns="0" rtlCol="0" anchor="b">
            <a:spAutoFit/>
          </a:bodyPr>
          <a:lstStyle>
            <a:defPPr>
              <a:defRPr lang="ru-RU"/>
            </a:defPPr>
            <a:lvl1pPr marL="0" algn="r" defTabSz="914400" rtl="0" eaLnBrk="1" latinLnBrk="0" hangingPunct="1">
              <a:defRPr sz="800" kern="1200">
                <a:solidFill>
                  <a:schemeClr val="tx1">
                    <a:tint val="75000"/>
                  </a:schemeClr>
                </a:solidFill>
                <a:latin typeface="+mn-lt"/>
                <a:ea typeface="Roboto Mono" pitchFamily="49"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tx2"/>
                </a:solidFill>
              </a:rPr>
              <a:t>Confidential</a:t>
            </a:r>
            <a:r>
              <a:rPr lang="ru-RU" dirty="0">
                <a:solidFill>
                  <a:schemeClr val="tx2"/>
                </a:solidFill>
              </a:rPr>
              <a:t>. </a:t>
            </a:r>
            <a:r>
              <a:rPr lang="en-US" dirty="0">
                <a:solidFill>
                  <a:schemeClr val="tx2"/>
                </a:solidFill>
              </a:rPr>
              <a:t>AIRI</a:t>
            </a:r>
            <a:r>
              <a:rPr lang="ru-RU" dirty="0">
                <a:solidFill>
                  <a:schemeClr val="tx2"/>
                </a:solidFill>
              </a:rPr>
              <a:t>. 202</a:t>
            </a:r>
            <a:r>
              <a:rPr lang="en-US" dirty="0">
                <a:solidFill>
                  <a:schemeClr val="tx2"/>
                </a:solidFill>
              </a:rPr>
              <a:t>3</a:t>
            </a:r>
            <a:endParaRPr lang="ru-RU" dirty="0">
              <a:solidFill>
                <a:schemeClr val="tx2"/>
              </a:solidFill>
            </a:endParaRPr>
          </a:p>
        </p:txBody>
      </p:sp>
      <p:sp>
        <p:nvSpPr>
          <p:cNvPr id="5" name="Номер слайда 5">
            <a:extLst>
              <a:ext uri="{FF2B5EF4-FFF2-40B4-BE49-F238E27FC236}">
                <a16:creationId xmlns:a16="http://schemas.microsoft.com/office/drawing/2014/main" id="{0D648DF9-3D01-182C-6DB9-0DE0FF3E1F5A}"/>
              </a:ext>
            </a:extLst>
          </p:cNvPr>
          <p:cNvSpPr txBox="1">
            <a:spLocks/>
          </p:cNvSpPr>
          <p:nvPr userDrawn="1"/>
        </p:nvSpPr>
        <p:spPr>
          <a:xfrm>
            <a:off x="9480376" y="6492744"/>
            <a:ext cx="600455" cy="153888"/>
          </a:xfrm>
          <a:prstGeom prst="rect">
            <a:avLst/>
          </a:prstGeom>
        </p:spPr>
        <p:txBody>
          <a:bodyPr vert="horz" wrap="square" lIns="0" tIns="0" rIns="0" bIns="0" rtlCol="0" anchor="b">
            <a:spAutoFit/>
          </a:bodyPr>
          <a:lstStyle>
            <a:defPPr>
              <a:defRPr lang="ru-RU"/>
            </a:defPPr>
            <a:lvl1pPr marL="0" algn="r" defTabSz="914400" rtl="0" eaLnBrk="1" latinLnBrk="0" hangingPunct="1">
              <a:defRPr sz="1000" kern="1200">
                <a:solidFill>
                  <a:schemeClr val="tx1"/>
                </a:solidFill>
                <a:latin typeface="+mn-lt"/>
                <a:ea typeface="Roboto Mono" pitchFamily="49"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44CBE-8549-0F41-A10E-99F26268CFAC}" type="slidenum">
              <a:rPr lang="ru-RU" smtClean="0"/>
              <a:pPr/>
              <a:t>‹#›</a:t>
            </a:fld>
            <a:endParaRPr lang="ru-RU" dirty="0"/>
          </a:p>
        </p:txBody>
      </p:sp>
      <p:pic>
        <p:nvPicPr>
          <p:cNvPr id="7" name="Рисунок 3">
            <a:extLst>
              <a:ext uri="{FF2B5EF4-FFF2-40B4-BE49-F238E27FC236}">
                <a16:creationId xmlns:a16="http://schemas.microsoft.com/office/drawing/2014/main" id="{25ECEB08-888D-6B74-E43D-966FF5EF35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9420" y="6434970"/>
            <a:ext cx="887255" cy="269437"/>
          </a:xfrm>
          <a:prstGeom prst="rect">
            <a:avLst/>
          </a:prstGeom>
        </p:spPr>
      </p:pic>
    </p:spTree>
    <p:extLst>
      <p:ext uri="{BB962C8B-B14F-4D97-AF65-F5344CB8AC3E}">
        <p14:creationId xmlns:p14="http://schemas.microsoft.com/office/powerpoint/2010/main" val="2559402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ersonal contacts">
    <p:bg>
      <p:bgPr>
        <a:solidFill>
          <a:schemeClr val="bg2"/>
        </a:solidFill>
        <a:effectLst/>
      </p:bgPr>
    </p:bg>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C02D6061-21CB-B741-BCB1-A7658DF3B582}"/>
              </a:ext>
            </a:extLst>
          </p:cNvPr>
          <p:cNvSpPr>
            <a:spLocks noGrp="1"/>
          </p:cNvSpPr>
          <p:nvPr>
            <p:ph type="title" hasCustomPrompt="1"/>
          </p:nvPr>
        </p:nvSpPr>
        <p:spPr>
          <a:xfrm>
            <a:off x="695325" y="1464460"/>
            <a:ext cx="4176539" cy="738664"/>
          </a:xfrm>
        </p:spPr>
        <p:txBody>
          <a:bodyPr anchor="ctr"/>
          <a:lstStyle>
            <a:lvl1pPr>
              <a:lnSpc>
                <a:spcPct val="100000"/>
              </a:lnSpc>
              <a:defRPr sz="4800" b="0" i="0" spc="0" baseline="0">
                <a:latin typeface="Inter Medium" panose="020B0502030000000004" pitchFamily="34" charset="0"/>
                <a:ea typeface="Inter Medium" panose="020B0502030000000004" pitchFamily="34" charset="0"/>
                <a:cs typeface="Inter Medium" panose="020B0502030000000004" pitchFamily="34" charset="0"/>
              </a:defRPr>
            </a:lvl1pPr>
          </a:lstStyle>
          <a:p>
            <a:r>
              <a:rPr lang="ru-RU" dirty="0"/>
              <a:t>Контакты</a:t>
            </a:r>
          </a:p>
        </p:txBody>
      </p:sp>
      <p:sp>
        <p:nvSpPr>
          <p:cNvPr id="10" name="Прямоугольник 9">
            <a:extLst>
              <a:ext uri="{FF2B5EF4-FFF2-40B4-BE49-F238E27FC236}">
                <a16:creationId xmlns:a16="http://schemas.microsoft.com/office/drawing/2014/main" id="{79565F68-69B3-8A4A-9CE9-978D62383455}"/>
              </a:ext>
            </a:extLst>
          </p:cNvPr>
          <p:cNvSpPr/>
          <p:nvPr userDrawn="1"/>
        </p:nvSpPr>
        <p:spPr>
          <a:xfrm>
            <a:off x="695325" y="2504682"/>
            <a:ext cx="1676741"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pic>
        <p:nvPicPr>
          <p:cNvPr id="14" name="Рисунок 13">
            <a:extLst>
              <a:ext uri="{FF2B5EF4-FFF2-40B4-BE49-F238E27FC236}">
                <a16:creationId xmlns:a16="http://schemas.microsoft.com/office/drawing/2014/main" id="{9B010F34-2599-3740-BD03-3ED3B401A7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80801" y="5675328"/>
            <a:ext cx="432048" cy="432048"/>
          </a:xfrm>
          <a:prstGeom prst="rect">
            <a:avLst/>
          </a:prstGeom>
        </p:spPr>
      </p:pic>
    </p:spTree>
    <p:extLst>
      <p:ext uri="{BB962C8B-B14F-4D97-AF65-F5344CB8AC3E}">
        <p14:creationId xmlns:p14="http://schemas.microsoft.com/office/powerpoint/2010/main" val="4029806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949407C3-4EBC-5B4C-9763-A69076E602A6}"/>
              </a:ext>
            </a:extLst>
          </p:cNvPr>
          <p:cNvSpPr/>
          <p:nvPr userDrawn="1"/>
        </p:nvSpPr>
        <p:spPr>
          <a:xfrm flipV="1">
            <a:off x="0" y="4500000"/>
            <a:ext cx="12190506" cy="23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5" name="Заголовок 1">
            <a:extLst>
              <a:ext uri="{FF2B5EF4-FFF2-40B4-BE49-F238E27FC236}">
                <a16:creationId xmlns:a16="http://schemas.microsoft.com/office/drawing/2014/main" id="{14B05A8D-C3CC-D244-8ED8-580A4BDA71F9}"/>
              </a:ext>
            </a:extLst>
          </p:cNvPr>
          <p:cNvSpPr>
            <a:spLocks noGrp="1"/>
          </p:cNvSpPr>
          <p:nvPr>
            <p:ph type="title" hasCustomPrompt="1"/>
          </p:nvPr>
        </p:nvSpPr>
        <p:spPr>
          <a:xfrm>
            <a:off x="695325" y="728663"/>
            <a:ext cx="6984555" cy="332399"/>
          </a:xfrm>
        </p:spPr>
        <p:txBody>
          <a:bodyPr/>
          <a:lstStyle>
            <a:lvl1pPr>
              <a:defRPr sz="2400"/>
            </a:lvl1pPr>
          </a:lstStyle>
          <a:p>
            <a:r>
              <a:rPr lang="ru-RU" dirty="0"/>
              <a:t>Название проекта</a:t>
            </a:r>
          </a:p>
        </p:txBody>
      </p:sp>
      <p:sp>
        <p:nvSpPr>
          <p:cNvPr id="6" name="TextBox 5">
            <a:extLst>
              <a:ext uri="{FF2B5EF4-FFF2-40B4-BE49-F238E27FC236}">
                <a16:creationId xmlns:a16="http://schemas.microsoft.com/office/drawing/2014/main" id="{A378C981-9372-ED46-853D-83F0FF5BE2FF}"/>
              </a:ext>
            </a:extLst>
          </p:cNvPr>
          <p:cNvSpPr txBox="1"/>
          <p:nvPr userDrawn="1"/>
        </p:nvSpPr>
        <p:spPr>
          <a:xfrm>
            <a:off x="695325" y="1814470"/>
            <a:ext cx="1029128" cy="215444"/>
          </a:xfrm>
          <a:prstGeom prst="rect">
            <a:avLst/>
          </a:prstGeom>
          <a:noFill/>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ru-RU" sz="1400" u="none" strike="noStrike" kern="1200" cap="none" spc="0" normalizeH="0" baseline="0" noProof="0" dirty="0">
                <a:ln>
                  <a:noFill/>
                </a:ln>
                <a:solidFill>
                  <a:schemeClr val="accent1"/>
                </a:solidFill>
                <a:effectLst/>
                <a:uLnTx/>
                <a:uFillTx/>
                <a:latin typeface="Inter Medium" panose="020B0502030000000004" pitchFamily="34" charset="0"/>
                <a:ea typeface="Inter Medium" panose="020B0502030000000004" pitchFamily="34" charset="0"/>
                <a:cs typeface="Inter Medium" panose="020B0502030000000004" pitchFamily="34" charset="0"/>
              </a:rPr>
              <a:t>ПРОБЛЕМА</a:t>
            </a:r>
          </a:p>
        </p:txBody>
      </p:sp>
      <p:sp>
        <p:nvSpPr>
          <p:cNvPr id="8" name="TextBox 7">
            <a:extLst>
              <a:ext uri="{FF2B5EF4-FFF2-40B4-BE49-F238E27FC236}">
                <a16:creationId xmlns:a16="http://schemas.microsoft.com/office/drawing/2014/main" id="{BF6542B3-158A-664A-8683-AC9CD0ABD5FF}"/>
              </a:ext>
            </a:extLst>
          </p:cNvPr>
          <p:cNvSpPr txBox="1"/>
          <p:nvPr userDrawn="1"/>
        </p:nvSpPr>
        <p:spPr>
          <a:xfrm>
            <a:off x="4444916" y="1814470"/>
            <a:ext cx="2385268" cy="215444"/>
          </a:xfrm>
          <a:prstGeom prst="rect">
            <a:avLst/>
          </a:prstGeom>
          <a:noFill/>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ru-RU" sz="1400" u="none" strike="noStrike" kern="1200" cap="none" spc="0" normalizeH="0" baseline="0" noProof="0" dirty="0">
                <a:ln>
                  <a:noFill/>
                </a:ln>
                <a:solidFill>
                  <a:schemeClr val="accent1"/>
                </a:solidFill>
                <a:effectLst/>
                <a:uLnTx/>
                <a:uFillTx/>
                <a:latin typeface="Inter Medium" panose="020B0502030000000004" pitchFamily="34" charset="0"/>
                <a:ea typeface="Inter Medium" panose="020B0502030000000004" pitchFamily="34" charset="0"/>
                <a:cs typeface="Inter Medium" panose="020B0502030000000004" pitchFamily="34" charset="0"/>
              </a:rPr>
              <a:t>ОЖИДАЕМЫЙ РЕЗУЛЬТАТ</a:t>
            </a:r>
          </a:p>
        </p:txBody>
      </p:sp>
      <p:sp>
        <p:nvSpPr>
          <p:cNvPr id="10" name="TextBox 9">
            <a:extLst>
              <a:ext uri="{FF2B5EF4-FFF2-40B4-BE49-F238E27FC236}">
                <a16:creationId xmlns:a16="http://schemas.microsoft.com/office/drawing/2014/main" id="{D4D28179-F97A-6D44-BB55-A09D2FB3D4E3}"/>
              </a:ext>
            </a:extLst>
          </p:cNvPr>
          <p:cNvSpPr txBox="1"/>
          <p:nvPr userDrawn="1"/>
        </p:nvSpPr>
        <p:spPr>
          <a:xfrm>
            <a:off x="695325" y="4840427"/>
            <a:ext cx="3109826" cy="215444"/>
          </a:xfrm>
          <a:prstGeom prst="rect">
            <a:avLst/>
          </a:prstGeom>
          <a:noFill/>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ru-RU" sz="1400" dirty="0">
                <a:solidFill>
                  <a:schemeClr val="accent1"/>
                </a:solidFill>
                <a:latin typeface="Inter Medium" panose="020B0502030000000004" pitchFamily="34" charset="0"/>
                <a:ea typeface="Inter Medium" panose="020B0502030000000004" pitchFamily="34" charset="0"/>
                <a:cs typeface="Inter Medium" panose="020B0502030000000004" pitchFamily="34" charset="0"/>
              </a:rPr>
              <a:t>ТАЙМЛАЙН НА БЛИЖАЙШИЙ ГОД</a:t>
            </a:r>
            <a:endParaRPr kumimoji="0" lang="ru-RU" sz="1400" u="none" strike="noStrike" kern="1200" cap="none" spc="0" normalizeH="0" baseline="0" noProof="0" dirty="0">
              <a:ln>
                <a:noFill/>
              </a:ln>
              <a:solidFill>
                <a:schemeClr val="accent1"/>
              </a:solidFill>
              <a:effectLst/>
              <a:uLnTx/>
              <a:uFillTx/>
              <a:latin typeface="Inter Medium" panose="020B0502030000000004" pitchFamily="34" charset="0"/>
              <a:ea typeface="Inter Medium" panose="020B0502030000000004" pitchFamily="34" charset="0"/>
              <a:cs typeface="Inter Medium" panose="020B0502030000000004" pitchFamily="34" charset="0"/>
            </a:endParaRPr>
          </a:p>
        </p:txBody>
      </p:sp>
      <p:sp>
        <p:nvSpPr>
          <p:cNvPr id="11" name="TextBox 10">
            <a:extLst>
              <a:ext uri="{FF2B5EF4-FFF2-40B4-BE49-F238E27FC236}">
                <a16:creationId xmlns:a16="http://schemas.microsoft.com/office/drawing/2014/main" id="{1A7B4023-A78D-3B49-A00F-E84FAFD254E4}"/>
              </a:ext>
            </a:extLst>
          </p:cNvPr>
          <p:cNvSpPr txBox="1"/>
          <p:nvPr userDrawn="1"/>
        </p:nvSpPr>
        <p:spPr>
          <a:xfrm>
            <a:off x="9825879" y="672494"/>
            <a:ext cx="1670795" cy="369332"/>
          </a:xfrm>
          <a:prstGeom prst="rect">
            <a:avLst/>
          </a:prstGeom>
          <a:noFill/>
        </p:spPr>
        <p:txBody>
          <a:bodyPr wrap="square" lIns="0" tIns="0" rIns="0" bIns="0" rtlCol="0" anchor="b">
            <a:spAutoFit/>
          </a:bodyPr>
          <a:lstStyle/>
          <a:p>
            <a:pPr marL="0" marR="0" lvl="0" indent="0" defTabSz="914400" rtl="0" eaLnBrk="1" fontAlgn="auto" latinLnBrk="0" hangingPunct="1">
              <a:spcBef>
                <a:spcPts val="0"/>
              </a:spcBef>
              <a:spcAft>
                <a:spcPts val="0"/>
              </a:spcAft>
              <a:buClrTx/>
              <a:buSzTx/>
              <a:buFontTx/>
              <a:buNone/>
              <a:tabLst/>
              <a:defRPr/>
            </a:pPr>
            <a:r>
              <a:rPr lang="ru-RU" sz="1200" dirty="0">
                <a:solidFill>
                  <a:srgbClr val="111111"/>
                </a:solidFill>
                <a:latin typeface="Inter"/>
              </a:rPr>
              <a:t>Руководитель проекта</a:t>
            </a:r>
            <a:endParaRPr kumimoji="0" lang="ru-RU" sz="1200" b="0" i="0" u="none" strike="noStrike" kern="1200" cap="none" spc="0" normalizeH="0" baseline="0" noProof="0" dirty="0">
              <a:ln>
                <a:noFill/>
              </a:ln>
              <a:solidFill>
                <a:srgbClr val="111111"/>
              </a:solidFill>
              <a:effectLst/>
              <a:uLnTx/>
              <a:uFillTx/>
              <a:latin typeface="Inter"/>
              <a:ea typeface="+mn-ea"/>
              <a:cs typeface="+mn-cs"/>
            </a:endParaRPr>
          </a:p>
        </p:txBody>
      </p:sp>
      <p:cxnSp>
        <p:nvCxnSpPr>
          <p:cNvPr id="19" name="Прямая соединительная линия 18">
            <a:extLst>
              <a:ext uri="{FF2B5EF4-FFF2-40B4-BE49-F238E27FC236}">
                <a16:creationId xmlns:a16="http://schemas.microsoft.com/office/drawing/2014/main" id="{D09A631D-EA2C-A742-950F-62133132F305}"/>
              </a:ext>
            </a:extLst>
          </p:cNvPr>
          <p:cNvCxnSpPr>
            <a:cxnSpLocks/>
          </p:cNvCxnSpPr>
          <p:nvPr userDrawn="1"/>
        </p:nvCxnSpPr>
        <p:spPr>
          <a:xfrm>
            <a:off x="0" y="4500000"/>
            <a:ext cx="12190506" cy="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D502879A-D2C1-E446-8976-570B20977448}"/>
              </a:ext>
            </a:extLst>
          </p:cNvPr>
          <p:cNvCxnSpPr>
            <a:cxnSpLocks/>
          </p:cNvCxnSpPr>
          <p:nvPr userDrawn="1"/>
        </p:nvCxnSpPr>
        <p:spPr>
          <a:xfrm>
            <a:off x="8126106" y="0"/>
            <a:ext cx="0" cy="450000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9F7060D-5763-6B4A-BACD-3871D5DE6F95}"/>
              </a:ext>
            </a:extLst>
          </p:cNvPr>
          <p:cNvSpPr txBox="1"/>
          <p:nvPr/>
        </p:nvSpPr>
        <p:spPr>
          <a:xfrm>
            <a:off x="10202389" y="1801119"/>
            <a:ext cx="1080424" cy="184666"/>
          </a:xfrm>
          <a:prstGeom prst="rect">
            <a:avLst/>
          </a:prstGeom>
          <a:noFill/>
        </p:spPr>
        <p:txBody>
          <a:bodyPr wrap="none" lIns="0" tIns="0" rIns="0" bIns="0" rtlCol="0" anchor="b">
            <a:spAutoFit/>
          </a:bodyPr>
          <a:lstStyle/>
          <a:p>
            <a:pPr lvl="0">
              <a:defRPr/>
            </a:pPr>
            <a:r>
              <a:rPr lang="ru-RU" sz="1200" dirty="0">
                <a:solidFill>
                  <a:srgbClr val="111111"/>
                </a:solidFill>
              </a:rPr>
              <a:t>Длительность</a:t>
            </a:r>
          </a:p>
        </p:txBody>
      </p:sp>
      <p:sp>
        <p:nvSpPr>
          <p:cNvPr id="31" name="TextBox 30">
            <a:extLst>
              <a:ext uri="{FF2B5EF4-FFF2-40B4-BE49-F238E27FC236}">
                <a16:creationId xmlns:a16="http://schemas.microsoft.com/office/drawing/2014/main" id="{5911A627-993D-684E-80A2-86253538D608}"/>
              </a:ext>
            </a:extLst>
          </p:cNvPr>
          <p:cNvSpPr txBox="1"/>
          <p:nvPr/>
        </p:nvSpPr>
        <p:spPr>
          <a:xfrm>
            <a:off x="8572333" y="1801119"/>
            <a:ext cx="1117294" cy="184666"/>
          </a:xfrm>
          <a:prstGeom prst="rect">
            <a:avLst/>
          </a:prstGeom>
          <a:noFill/>
        </p:spPr>
        <p:txBody>
          <a:bodyPr wrap="none" lIns="0" tIns="0" rIns="0" bIns="0" rtlCol="0" anchor="b">
            <a:spAutoFit/>
          </a:bodyPr>
          <a:lstStyle/>
          <a:p>
            <a:pPr lvl="0">
              <a:defRPr/>
            </a:pPr>
            <a:r>
              <a:rPr lang="ru-RU" sz="1200" dirty="0">
                <a:solidFill>
                  <a:srgbClr val="111111"/>
                </a:solidFill>
              </a:rPr>
              <a:t>Старт</a:t>
            </a:r>
            <a:r>
              <a:rPr lang="en-US" sz="1200" dirty="0">
                <a:solidFill>
                  <a:srgbClr val="111111"/>
                </a:solidFill>
              </a:rPr>
              <a:t> </a:t>
            </a:r>
            <a:r>
              <a:rPr lang="ru-RU" sz="1200" dirty="0">
                <a:solidFill>
                  <a:srgbClr val="111111"/>
                </a:solidFill>
              </a:rPr>
              <a:t>проекта</a:t>
            </a:r>
          </a:p>
        </p:txBody>
      </p:sp>
      <p:cxnSp>
        <p:nvCxnSpPr>
          <p:cNvPr id="32" name="Прямая со стрелкой 31">
            <a:extLst>
              <a:ext uri="{FF2B5EF4-FFF2-40B4-BE49-F238E27FC236}">
                <a16:creationId xmlns:a16="http://schemas.microsoft.com/office/drawing/2014/main" id="{D0780642-11F6-FD42-BFE0-DC7678DC5946}"/>
              </a:ext>
            </a:extLst>
          </p:cNvPr>
          <p:cNvCxnSpPr>
            <a:cxnSpLocks/>
          </p:cNvCxnSpPr>
          <p:nvPr userDrawn="1"/>
        </p:nvCxnSpPr>
        <p:spPr>
          <a:xfrm>
            <a:off x="695321" y="5297910"/>
            <a:ext cx="10801354" cy="0"/>
          </a:xfrm>
          <a:prstGeom prst="straightConnector1">
            <a:avLst/>
          </a:prstGeom>
          <a:ln w="25400">
            <a:solidFill>
              <a:schemeClr val="tx2">
                <a:lumMod val="75000"/>
              </a:schemeClr>
            </a:solidFill>
            <a:prstDash val="solid"/>
            <a:tailEnd type="arrow" w="med" len="sm"/>
          </a:ln>
        </p:spPr>
        <p:style>
          <a:lnRef idx="1">
            <a:schemeClr val="accent1"/>
          </a:lnRef>
          <a:fillRef idx="0">
            <a:schemeClr val="accent1"/>
          </a:fillRef>
          <a:effectRef idx="0">
            <a:schemeClr val="accent1"/>
          </a:effectRef>
          <a:fontRef idx="minor">
            <a:schemeClr val="tx1"/>
          </a:fontRef>
        </p:style>
      </p:cxnSp>
      <p:sp>
        <p:nvSpPr>
          <p:cNvPr id="36" name="Овал 35">
            <a:extLst>
              <a:ext uri="{FF2B5EF4-FFF2-40B4-BE49-F238E27FC236}">
                <a16:creationId xmlns:a16="http://schemas.microsoft.com/office/drawing/2014/main" id="{0E2DD525-73DC-6B41-8418-B8CCCF3AF7C4}"/>
              </a:ext>
            </a:extLst>
          </p:cNvPr>
          <p:cNvSpPr/>
          <p:nvPr userDrawn="1"/>
        </p:nvSpPr>
        <p:spPr>
          <a:xfrm>
            <a:off x="9330649" y="5226287"/>
            <a:ext cx="143247" cy="143247"/>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37" name="Овал 36">
            <a:extLst>
              <a:ext uri="{FF2B5EF4-FFF2-40B4-BE49-F238E27FC236}">
                <a16:creationId xmlns:a16="http://schemas.microsoft.com/office/drawing/2014/main" id="{15802EA9-AC54-754D-B656-5985EEDC03F3}"/>
              </a:ext>
            </a:extLst>
          </p:cNvPr>
          <p:cNvSpPr/>
          <p:nvPr userDrawn="1"/>
        </p:nvSpPr>
        <p:spPr>
          <a:xfrm>
            <a:off x="6570197" y="5226287"/>
            <a:ext cx="143247" cy="143247"/>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38" name="Овал 37">
            <a:extLst>
              <a:ext uri="{FF2B5EF4-FFF2-40B4-BE49-F238E27FC236}">
                <a16:creationId xmlns:a16="http://schemas.microsoft.com/office/drawing/2014/main" id="{D48AD0EF-93FE-AE48-9D93-2F01208F2B30}"/>
              </a:ext>
            </a:extLst>
          </p:cNvPr>
          <p:cNvSpPr/>
          <p:nvPr userDrawn="1"/>
        </p:nvSpPr>
        <p:spPr>
          <a:xfrm>
            <a:off x="3809746" y="5226287"/>
            <a:ext cx="143247" cy="143247"/>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39" name="Овал 38">
            <a:extLst>
              <a:ext uri="{FF2B5EF4-FFF2-40B4-BE49-F238E27FC236}">
                <a16:creationId xmlns:a16="http://schemas.microsoft.com/office/drawing/2014/main" id="{4ECACC08-7A45-2142-9AB2-83DF8BC79CFD}"/>
              </a:ext>
            </a:extLst>
          </p:cNvPr>
          <p:cNvSpPr/>
          <p:nvPr userDrawn="1"/>
        </p:nvSpPr>
        <p:spPr>
          <a:xfrm>
            <a:off x="1049295" y="5226287"/>
            <a:ext cx="143247" cy="143247"/>
          </a:xfrm>
          <a:prstGeom prst="ellipse">
            <a:avLst/>
          </a:prstGeom>
          <a:solidFill>
            <a:schemeClr val="bg1"/>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40" name="TextBox 39">
            <a:extLst>
              <a:ext uri="{FF2B5EF4-FFF2-40B4-BE49-F238E27FC236}">
                <a16:creationId xmlns:a16="http://schemas.microsoft.com/office/drawing/2014/main" id="{0EFDAB8C-3A86-0541-AC06-5D68F71221AD}"/>
              </a:ext>
            </a:extLst>
          </p:cNvPr>
          <p:cNvSpPr txBox="1"/>
          <p:nvPr userDrawn="1"/>
        </p:nvSpPr>
        <p:spPr>
          <a:xfrm>
            <a:off x="695325" y="3119002"/>
            <a:ext cx="1978106" cy="215444"/>
          </a:xfrm>
          <a:prstGeom prst="rect">
            <a:avLst/>
          </a:prstGeom>
          <a:noFill/>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ru-RU" sz="1400" u="none" strike="noStrike" kern="1200" cap="none" spc="0" normalizeH="0" baseline="0" noProof="0" dirty="0">
                <a:ln>
                  <a:noFill/>
                </a:ln>
                <a:solidFill>
                  <a:schemeClr val="accent1"/>
                </a:solidFill>
                <a:effectLst/>
                <a:uLnTx/>
                <a:uFillTx/>
                <a:latin typeface="Inter Medium" panose="020B0502030000000004" pitchFamily="34" charset="0"/>
                <a:ea typeface="Inter Medium" panose="020B0502030000000004" pitchFamily="34" charset="0"/>
                <a:cs typeface="Inter Medium" panose="020B0502030000000004" pitchFamily="34" charset="0"/>
              </a:rPr>
              <a:t>ПОДХОД К РЕШЕНИЮ</a:t>
            </a:r>
          </a:p>
        </p:txBody>
      </p:sp>
      <p:sp>
        <p:nvSpPr>
          <p:cNvPr id="58" name="Рисунок 57">
            <a:extLst>
              <a:ext uri="{FF2B5EF4-FFF2-40B4-BE49-F238E27FC236}">
                <a16:creationId xmlns:a16="http://schemas.microsoft.com/office/drawing/2014/main" id="{D01116DC-D474-AF4C-9588-E81CEDC5C0DE}"/>
              </a:ext>
            </a:extLst>
          </p:cNvPr>
          <p:cNvSpPr>
            <a:spLocks noGrp="1"/>
          </p:cNvSpPr>
          <p:nvPr>
            <p:ph type="pic" sz="quarter" idx="26" hasCustomPrompt="1"/>
          </p:nvPr>
        </p:nvSpPr>
        <p:spPr>
          <a:xfrm>
            <a:off x="8572332" y="469523"/>
            <a:ext cx="1080000" cy="1080000"/>
          </a:xfrm>
          <a:prstGeom prst="ellipse">
            <a:avLst/>
          </a:prstGeom>
          <a:solidFill>
            <a:schemeClr val="bg2"/>
          </a:solidFill>
        </p:spPr>
        <p:txBody>
          <a:bodyPr anchor="ctr"/>
          <a:lstStyle>
            <a:lvl1pPr algn="ctr">
              <a:defRPr sz="1200"/>
            </a:lvl1pPr>
          </a:lstStyle>
          <a:p>
            <a:r>
              <a:rPr lang="ru-RU" dirty="0"/>
              <a:t> </a:t>
            </a:r>
          </a:p>
        </p:txBody>
      </p:sp>
      <p:sp>
        <p:nvSpPr>
          <p:cNvPr id="72" name="Текст 71">
            <a:extLst>
              <a:ext uri="{FF2B5EF4-FFF2-40B4-BE49-F238E27FC236}">
                <a16:creationId xmlns:a16="http://schemas.microsoft.com/office/drawing/2014/main" id="{41C3E91C-A69E-814E-B16A-B5771857291A}"/>
              </a:ext>
            </a:extLst>
          </p:cNvPr>
          <p:cNvSpPr>
            <a:spLocks noGrp="1"/>
          </p:cNvSpPr>
          <p:nvPr>
            <p:ph type="body" sz="quarter" idx="37" hasCustomPrompt="1"/>
          </p:nvPr>
        </p:nvSpPr>
        <p:spPr>
          <a:xfrm>
            <a:off x="695325" y="295175"/>
            <a:ext cx="2131994" cy="184666"/>
          </a:xfrm>
        </p:spPr>
        <p:txBody>
          <a:bodyPr vert="horz" wrap="none" lIns="0" tIns="0" rIns="0" bIns="0" rtlCol="0" anchor="t">
            <a:spAutoFit/>
          </a:bodyPr>
          <a:lstStyle>
            <a:lvl1pPr>
              <a:spcAft>
                <a:spcPts val="0"/>
              </a:spcAft>
              <a:defRPr kumimoji="0" lang="ru-RU" sz="1200" b="0" i="0" u="none" strike="noStrike" cap="none" spc="0" normalizeH="0" baseline="0">
                <a:ln>
                  <a:noFill/>
                </a:ln>
                <a:solidFill>
                  <a:schemeClr val="tx2"/>
                </a:solidFill>
                <a:effectLst/>
                <a:uLnTx/>
                <a:uFillTx/>
                <a:ea typeface="Roboto Mono" pitchFamily="49" charset="0"/>
              </a:defRPr>
            </a:lvl1pPr>
          </a:lstStyle>
          <a:p>
            <a:pPr marR="0" lvl="0" fontAlgn="auto">
              <a:spcAft>
                <a:spcPts val="600"/>
              </a:spcAft>
              <a:buClrTx/>
              <a:buSzTx/>
              <a:tabLst/>
            </a:pPr>
            <a:r>
              <a:rPr lang="ru-RU" dirty="0"/>
              <a:t>Направление исследований</a:t>
            </a:r>
          </a:p>
        </p:txBody>
      </p:sp>
      <p:sp>
        <p:nvSpPr>
          <p:cNvPr id="73" name="Текст 71">
            <a:extLst>
              <a:ext uri="{FF2B5EF4-FFF2-40B4-BE49-F238E27FC236}">
                <a16:creationId xmlns:a16="http://schemas.microsoft.com/office/drawing/2014/main" id="{B3509A0F-9BF4-2D45-AABF-F5640897ABCA}"/>
              </a:ext>
            </a:extLst>
          </p:cNvPr>
          <p:cNvSpPr>
            <a:spLocks noGrp="1"/>
          </p:cNvSpPr>
          <p:nvPr>
            <p:ph type="body" sz="quarter" idx="38" hasCustomPrompt="1"/>
          </p:nvPr>
        </p:nvSpPr>
        <p:spPr>
          <a:xfrm>
            <a:off x="695324" y="2131467"/>
            <a:ext cx="3240000" cy="738664"/>
          </a:xfrm>
        </p:spPr>
        <p:txBody>
          <a:bodyPr vert="horz" wrap="square" lIns="0" tIns="0" rIns="0" bIns="0" rtlCol="0" anchor="t">
            <a:noAutofit/>
          </a:bodyPr>
          <a:lstStyle>
            <a:lvl1pPr>
              <a:spcAft>
                <a:spcPts val="400"/>
              </a:spcAft>
              <a:defRPr kumimoji="0" lang="ru-RU" sz="1000" b="0" i="0" u="none" strike="noStrike" cap="none" spc="0" normalizeH="0" baseline="0" dirty="0">
                <a:ln>
                  <a:noFill/>
                </a:ln>
                <a:solidFill>
                  <a:srgbClr val="111111"/>
                </a:solidFill>
                <a:effectLst/>
                <a:uLnTx/>
                <a:uFillTx/>
              </a:defRPr>
            </a:lvl1pPr>
          </a:lstStyle>
          <a:p>
            <a:pPr marR="0" lvl="0" fontAlgn="auto">
              <a:spcAft>
                <a:spcPts val="600"/>
              </a:spcAft>
              <a:buClrTx/>
              <a:buSzTx/>
              <a:tabLst/>
            </a:pPr>
            <a:r>
              <a:rPr lang="ru-RU" dirty="0"/>
              <a:t>Текст</a:t>
            </a:r>
          </a:p>
        </p:txBody>
      </p:sp>
      <p:sp>
        <p:nvSpPr>
          <p:cNvPr id="74" name="Текст 71">
            <a:extLst>
              <a:ext uri="{FF2B5EF4-FFF2-40B4-BE49-F238E27FC236}">
                <a16:creationId xmlns:a16="http://schemas.microsoft.com/office/drawing/2014/main" id="{736B2CDA-C74B-A548-BB69-B300FD52CAC3}"/>
              </a:ext>
            </a:extLst>
          </p:cNvPr>
          <p:cNvSpPr>
            <a:spLocks noGrp="1"/>
          </p:cNvSpPr>
          <p:nvPr>
            <p:ph type="body" sz="quarter" idx="39" hasCustomPrompt="1"/>
          </p:nvPr>
        </p:nvSpPr>
        <p:spPr>
          <a:xfrm>
            <a:off x="695324" y="3435999"/>
            <a:ext cx="3240000" cy="738664"/>
          </a:xfrm>
        </p:spPr>
        <p:txBody>
          <a:bodyPr vert="horz" wrap="square" lIns="0" tIns="0" rIns="0" bIns="0" rtlCol="0" anchor="t">
            <a:noAutofit/>
          </a:bodyPr>
          <a:lstStyle>
            <a:lvl1pPr>
              <a:spcAft>
                <a:spcPts val="400"/>
              </a:spcAft>
              <a:defRPr kumimoji="0" lang="ru-RU" sz="1000" b="0" i="0" u="none" strike="noStrike" kern="1200" cap="none" spc="0" normalizeH="0" baseline="0" dirty="0">
                <a:ln>
                  <a:noFill/>
                </a:ln>
                <a:solidFill>
                  <a:srgbClr val="111111"/>
                </a:solidFill>
                <a:effectLst/>
                <a:uLnTx/>
                <a:uFillTx/>
                <a:latin typeface="+mn-lt"/>
                <a:ea typeface="+mn-ea"/>
                <a:cs typeface="+mn-cs"/>
              </a:defRPr>
            </a:lvl1pPr>
          </a:lstStyle>
          <a:p>
            <a:pPr marL="0" marR="0" lvl="0" indent="0" algn="l" defTabSz="914400" rtl="0" eaLnBrk="1" fontAlgn="auto" latinLnBrk="0" hangingPunct="1">
              <a:lnSpc>
                <a:spcPct val="100000"/>
              </a:lnSpc>
              <a:spcBef>
                <a:spcPts val="0"/>
              </a:spcBef>
              <a:spcAft>
                <a:spcPts val="600"/>
              </a:spcAft>
              <a:buClrTx/>
              <a:buSzTx/>
              <a:buFontTx/>
              <a:buNone/>
              <a:tabLst/>
            </a:pPr>
            <a:r>
              <a:rPr lang="ru-RU" dirty="0"/>
              <a:t>Текст</a:t>
            </a:r>
          </a:p>
        </p:txBody>
      </p:sp>
      <p:sp>
        <p:nvSpPr>
          <p:cNvPr id="75" name="Текст 71">
            <a:extLst>
              <a:ext uri="{FF2B5EF4-FFF2-40B4-BE49-F238E27FC236}">
                <a16:creationId xmlns:a16="http://schemas.microsoft.com/office/drawing/2014/main" id="{03278AC3-AB36-A743-B464-2874C8284E97}"/>
              </a:ext>
            </a:extLst>
          </p:cNvPr>
          <p:cNvSpPr>
            <a:spLocks noGrp="1"/>
          </p:cNvSpPr>
          <p:nvPr>
            <p:ph type="body" sz="quarter" idx="40" hasCustomPrompt="1"/>
          </p:nvPr>
        </p:nvSpPr>
        <p:spPr>
          <a:xfrm>
            <a:off x="4444916" y="2131467"/>
            <a:ext cx="3240000" cy="2043196"/>
          </a:xfrm>
        </p:spPr>
        <p:txBody>
          <a:bodyPr vert="horz" wrap="square" lIns="0" tIns="0" rIns="0" bIns="0" rtlCol="0" anchor="t">
            <a:noAutofit/>
          </a:bodyPr>
          <a:lstStyle>
            <a:lvl1pPr>
              <a:spcAft>
                <a:spcPts val="400"/>
              </a:spcAft>
              <a:defRPr kumimoji="0" lang="ru-RU" sz="1000" b="0" i="0" u="none" strike="noStrike" kern="1200" cap="none" spc="0" normalizeH="0" baseline="0" dirty="0">
                <a:ln>
                  <a:noFill/>
                </a:ln>
                <a:solidFill>
                  <a:srgbClr val="111111"/>
                </a:solidFill>
                <a:effectLst/>
                <a:uLnTx/>
                <a:uFillTx/>
                <a:latin typeface="+mn-lt"/>
                <a:ea typeface="+mn-ea"/>
                <a:cs typeface="+mn-cs"/>
              </a:defRPr>
            </a:lvl1pPr>
          </a:lstStyle>
          <a:p>
            <a:pPr marL="0" marR="0" lvl="0" indent="0" algn="l" defTabSz="914400" rtl="0" eaLnBrk="1" fontAlgn="auto" latinLnBrk="0" hangingPunct="1">
              <a:lnSpc>
                <a:spcPct val="100000"/>
              </a:lnSpc>
              <a:spcBef>
                <a:spcPts val="0"/>
              </a:spcBef>
              <a:spcAft>
                <a:spcPts val="600"/>
              </a:spcAft>
              <a:buClrTx/>
              <a:buSzTx/>
              <a:buFontTx/>
              <a:buNone/>
              <a:tabLst/>
            </a:pPr>
            <a:r>
              <a:rPr lang="ru-RU" dirty="0"/>
              <a:t>Текст</a:t>
            </a:r>
          </a:p>
        </p:txBody>
      </p:sp>
      <p:sp>
        <p:nvSpPr>
          <p:cNvPr id="76" name="Текст 71">
            <a:extLst>
              <a:ext uri="{FF2B5EF4-FFF2-40B4-BE49-F238E27FC236}">
                <a16:creationId xmlns:a16="http://schemas.microsoft.com/office/drawing/2014/main" id="{E31D80BD-BD90-C247-863D-D5247D6C9296}"/>
              </a:ext>
            </a:extLst>
          </p:cNvPr>
          <p:cNvSpPr>
            <a:spLocks noGrp="1"/>
          </p:cNvSpPr>
          <p:nvPr>
            <p:ph type="body" sz="quarter" idx="41" hasCustomPrompt="1"/>
          </p:nvPr>
        </p:nvSpPr>
        <p:spPr>
          <a:xfrm>
            <a:off x="695323" y="5795972"/>
            <a:ext cx="2520000" cy="369332"/>
          </a:xfrm>
        </p:spPr>
        <p:txBody>
          <a:bodyPr vert="horz" wrap="square" lIns="0" tIns="0" rIns="0" bIns="0" rtlCol="0" anchor="t">
            <a:noAutofit/>
          </a:bodyPr>
          <a:lstStyle>
            <a:lvl1pPr>
              <a:spcAft>
                <a:spcPts val="400"/>
              </a:spcAft>
              <a:defRPr kumimoji="0" lang="ru-RU" sz="1000" b="0" i="0" u="none" strike="noStrike" kern="1200" cap="none" spc="0" normalizeH="0" baseline="0" dirty="0">
                <a:ln>
                  <a:noFill/>
                </a:ln>
                <a:solidFill>
                  <a:srgbClr val="111111"/>
                </a:solidFill>
                <a:effectLst/>
                <a:uLnTx/>
                <a:uFillTx/>
                <a:latin typeface="+mn-lt"/>
                <a:ea typeface="+mn-ea"/>
                <a:cs typeface="+mn-cs"/>
              </a:defRPr>
            </a:lvl1pPr>
          </a:lstStyle>
          <a:p>
            <a:pPr marR="0" lvl="0" fontAlgn="auto">
              <a:spcAft>
                <a:spcPts val="600"/>
              </a:spcAft>
              <a:buClrTx/>
              <a:buSzTx/>
              <a:tabLst/>
            </a:pPr>
            <a:r>
              <a:rPr lang="ru-RU" dirty="0"/>
              <a:t>Текст</a:t>
            </a:r>
          </a:p>
        </p:txBody>
      </p:sp>
      <p:sp>
        <p:nvSpPr>
          <p:cNvPr id="77" name="Текст 71">
            <a:extLst>
              <a:ext uri="{FF2B5EF4-FFF2-40B4-BE49-F238E27FC236}">
                <a16:creationId xmlns:a16="http://schemas.microsoft.com/office/drawing/2014/main" id="{D1FD916D-058F-AD4D-B27E-72E2008088BB}"/>
              </a:ext>
            </a:extLst>
          </p:cNvPr>
          <p:cNvSpPr>
            <a:spLocks noGrp="1"/>
          </p:cNvSpPr>
          <p:nvPr>
            <p:ph type="body" sz="quarter" idx="42" hasCustomPrompt="1"/>
          </p:nvPr>
        </p:nvSpPr>
        <p:spPr>
          <a:xfrm>
            <a:off x="3455774" y="5795972"/>
            <a:ext cx="2520000" cy="369332"/>
          </a:xfrm>
        </p:spPr>
        <p:txBody>
          <a:bodyPr vert="horz" wrap="square" lIns="0" tIns="0" rIns="0" bIns="0" rtlCol="0" anchor="t">
            <a:noAutofit/>
          </a:bodyPr>
          <a:lstStyle>
            <a:lvl1pPr>
              <a:spcAft>
                <a:spcPts val="400"/>
              </a:spcAft>
              <a:defRPr kumimoji="0" lang="ru-RU" sz="1000" b="0" i="0" u="none" strike="noStrike" kern="1200" cap="none" spc="0" normalizeH="0" baseline="0" dirty="0">
                <a:ln>
                  <a:noFill/>
                </a:ln>
                <a:solidFill>
                  <a:srgbClr val="111111"/>
                </a:solidFill>
                <a:effectLst/>
                <a:uLnTx/>
                <a:uFillTx/>
                <a:latin typeface="+mn-lt"/>
                <a:ea typeface="+mn-ea"/>
                <a:cs typeface="+mn-cs"/>
              </a:defRPr>
            </a:lvl1pPr>
          </a:lstStyle>
          <a:p>
            <a:pPr marR="0" lvl="0" fontAlgn="auto">
              <a:spcAft>
                <a:spcPts val="600"/>
              </a:spcAft>
              <a:buClrTx/>
              <a:buSzTx/>
              <a:tabLst/>
            </a:pPr>
            <a:r>
              <a:rPr lang="ru-RU" dirty="0"/>
              <a:t>Текст</a:t>
            </a:r>
          </a:p>
        </p:txBody>
      </p:sp>
      <p:sp>
        <p:nvSpPr>
          <p:cNvPr id="78" name="Текст 71">
            <a:extLst>
              <a:ext uri="{FF2B5EF4-FFF2-40B4-BE49-F238E27FC236}">
                <a16:creationId xmlns:a16="http://schemas.microsoft.com/office/drawing/2014/main" id="{C7DF68BF-7759-A644-9CC0-119D351B0357}"/>
              </a:ext>
            </a:extLst>
          </p:cNvPr>
          <p:cNvSpPr>
            <a:spLocks noGrp="1"/>
          </p:cNvSpPr>
          <p:nvPr>
            <p:ph type="body" sz="quarter" idx="43" hasCustomPrompt="1"/>
          </p:nvPr>
        </p:nvSpPr>
        <p:spPr>
          <a:xfrm>
            <a:off x="6216225" y="5795972"/>
            <a:ext cx="2520000" cy="369332"/>
          </a:xfrm>
        </p:spPr>
        <p:txBody>
          <a:bodyPr vert="horz" wrap="square" lIns="0" tIns="0" rIns="0" bIns="0" rtlCol="0" anchor="t">
            <a:noAutofit/>
          </a:bodyPr>
          <a:lstStyle>
            <a:lvl1pPr>
              <a:spcAft>
                <a:spcPts val="400"/>
              </a:spcAft>
              <a:defRPr kumimoji="0" lang="ru-RU" sz="1000" b="0" i="0" u="none" strike="noStrike" kern="1200" cap="none" spc="0" normalizeH="0" baseline="0" dirty="0">
                <a:ln>
                  <a:noFill/>
                </a:ln>
                <a:solidFill>
                  <a:srgbClr val="111111"/>
                </a:solidFill>
                <a:effectLst/>
                <a:uLnTx/>
                <a:uFillTx/>
                <a:latin typeface="+mn-lt"/>
                <a:ea typeface="+mn-ea"/>
                <a:cs typeface="+mn-cs"/>
              </a:defRPr>
            </a:lvl1pPr>
          </a:lstStyle>
          <a:p>
            <a:pPr marR="0" lvl="0" fontAlgn="auto">
              <a:spcAft>
                <a:spcPts val="600"/>
              </a:spcAft>
              <a:buClrTx/>
              <a:buSzTx/>
              <a:tabLst/>
            </a:pPr>
            <a:r>
              <a:rPr lang="ru-RU" dirty="0"/>
              <a:t>Текст</a:t>
            </a:r>
          </a:p>
        </p:txBody>
      </p:sp>
      <p:sp>
        <p:nvSpPr>
          <p:cNvPr id="79" name="Текст 71">
            <a:extLst>
              <a:ext uri="{FF2B5EF4-FFF2-40B4-BE49-F238E27FC236}">
                <a16:creationId xmlns:a16="http://schemas.microsoft.com/office/drawing/2014/main" id="{980016A5-A768-654C-8F53-FD0546496B1B}"/>
              </a:ext>
            </a:extLst>
          </p:cNvPr>
          <p:cNvSpPr>
            <a:spLocks noGrp="1"/>
          </p:cNvSpPr>
          <p:nvPr>
            <p:ph type="body" sz="quarter" idx="44" hasCustomPrompt="1"/>
          </p:nvPr>
        </p:nvSpPr>
        <p:spPr>
          <a:xfrm>
            <a:off x="8976675" y="5795972"/>
            <a:ext cx="2520000" cy="369332"/>
          </a:xfrm>
        </p:spPr>
        <p:txBody>
          <a:bodyPr vert="horz" wrap="square" lIns="0" tIns="0" rIns="0" bIns="0" rtlCol="0" anchor="t">
            <a:noAutofit/>
          </a:bodyPr>
          <a:lstStyle>
            <a:lvl1pPr>
              <a:spcAft>
                <a:spcPts val="400"/>
              </a:spcAft>
              <a:defRPr kumimoji="0" lang="ru-RU" sz="1000" b="0" i="0" u="none" strike="noStrike" kern="1200" cap="none" spc="0" normalizeH="0" baseline="0" dirty="0">
                <a:ln>
                  <a:noFill/>
                </a:ln>
                <a:solidFill>
                  <a:srgbClr val="111111"/>
                </a:solidFill>
                <a:effectLst/>
                <a:uLnTx/>
                <a:uFillTx/>
                <a:latin typeface="+mn-lt"/>
                <a:ea typeface="+mn-ea"/>
                <a:cs typeface="+mn-cs"/>
              </a:defRPr>
            </a:lvl1pPr>
          </a:lstStyle>
          <a:p>
            <a:pPr marR="0" lvl="0" fontAlgn="auto">
              <a:spcAft>
                <a:spcPts val="600"/>
              </a:spcAft>
              <a:buClrTx/>
              <a:buSzTx/>
              <a:tabLst/>
            </a:pPr>
            <a:r>
              <a:rPr lang="ru-RU" dirty="0"/>
              <a:t>Текст</a:t>
            </a:r>
          </a:p>
        </p:txBody>
      </p:sp>
      <p:sp>
        <p:nvSpPr>
          <p:cNvPr id="83" name="Текст 71">
            <a:extLst>
              <a:ext uri="{FF2B5EF4-FFF2-40B4-BE49-F238E27FC236}">
                <a16:creationId xmlns:a16="http://schemas.microsoft.com/office/drawing/2014/main" id="{A73A6B10-4906-2442-ADAB-FEB7CEEBBD34}"/>
              </a:ext>
            </a:extLst>
          </p:cNvPr>
          <p:cNvSpPr>
            <a:spLocks noGrp="1"/>
          </p:cNvSpPr>
          <p:nvPr>
            <p:ph type="body" sz="quarter" idx="48" hasCustomPrompt="1"/>
          </p:nvPr>
        </p:nvSpPr>
        <p:spPr>
          <a:xfrm>
            <a:off x="8572332" y="3172597"/>
            <a:ext cx="1484105" cy="1002066"/>
          </a:xfrm>
        </p:spPr>
        <p:txBody>
          <a:bodyPr vert="horz" wrap="square" lIns="0" tIns="0" rIns="0" bIns="0" rtlCol="0" anchor="t">
            <a:noAutofit/>
          </a:bodyPr>
          <a:lstStyle>
            <a:lvl1pPr>
              <a:spcAft>
                <a:spcPts val="0"/>
              </a:spcAft>
              <a:defRPr kumimoji="0" lang="ru-RU" sz="1200" b="0" i="0" u="none" strike="noStrike" cap="none" spc="0" normalizeH="0" baseline="0" dirty="0">
                <a:ln>
                  <a:noFill/>
                </a:ln>
                <a:solidFill>
                  <a:srgbClr val="111111"/>
                </a:solidFill>
                <a:effectLst/>
                <a:uLnTx/>
                <a:uFillTx/>
              </a:defRPr>
            </a:lvl1pPr>
          </a:lstStyle>
          <a:p>
            <a:pPr marR="0" lvl="0" fontAlgn="auto">
              <a:spcAft>
                <a:spcPts val="600"/>
              </a:spcAft>
              <a:buClrTx/>
              <a:buSzTx/>
              <a:tabLst/>
            </a:pPr>
            <a:r>
              <a:rPr lang="ru-RU" dirty="0"/>
              <a:t>Имя Фамилия</a:t>
            </a:r>
          </a:p>
        </p:txBody>
      </p:sp>
      <p:sp>
        <p:nvSpPr>
          <p:cNvPr id="89" name="Текст 71">
            <a:extLst>
              <a:ext uri="{FF2B5EF4-FFF2-40B4-BE49-F238E27FC236}">
                <a16:creationId xmlns:a16="http://schemas.microsoft.com/office/drawing/2014/main" id="{07A97A2E-0076-C94B-8057-0A4BA6A650D5}"/>
              </a:ext>
            </a:extLst>
          </p:cNvPr>
          <p:cNvSpPr>
            <a:spLocks noGrp="1"/>
          </p:cNvSpPr>
          <p:nvPr>
            <p:ph type="body" sz="quarter" idx="53" hasCustomPrompt="1"/>
          </p:nvPr>
        </p:nvSpPr>
        <p:spPr>
          <a:xfrm>
            <a:off x="10202388" y="2040964"/>
            <a:ext cx="1294285" cy="276999"/>
          </a:xfrm>
        </p:spPr>
        <p:txBody>
          <a:bodyPr vert="horz" wrap="square" lIns="0" tIns="0" rIns="0" bIns="0" rtlCol="0" anchor="t">
            <a:spAutoFit/>
          </a:bodyPr>
          <a:lstStyle>
            <a:lvl1pPr>
              <a:defRPr kumimoji="0" lang="ru-RU" sz="1800" b="0" i="0" u="none" strike="noStrike" cap="none" spc="0" normalizeH="0" baseline="0" dirty="0">
                <a:ln>
                  <a:noFill/>
                </a:ln>
                <a:solidFill>
                  <a:srgbClr val="111111"/>
                </a:solidFill>
                <a:effectLst/>
                <a:uLnTx/>
                <a:uFillTx/>
                <a:latin typeface="Inter Medium" panose="020B0502030000000004" pitchFamily="34" charset="0"/>
                <a:ea typeface="Inter Medium" panose="020B0502030000000004" pitchFamily="34" charset="0"/>
                <a:cs typeface="Inter Medium" panose="020B0502030000000004" pitchFamily="34" charset="0"/>
              </a:defRPr>
            </a:lvl1pPr>
          </a:lstStyle>
          <a:p>
            <a:pPr marR="0" lvl="0" fontAlgn="auto">
              <a:spcAft>
                <a:spcPts val="0"/>
              </a:spcAft>
              <a:buClrTx/>
              <a:buSzTx/>
              <a:tabLst/>
            </a:pPr>
            <a:r>
              <a:rPr lang="ru-RU" dirty="0"/>
              <a:t>ХХ мес.</a:t>
            </a:r>
          </a:p>
        </p:txBody>
      </p:sp>
      <p:sp>
        <p:nvSpPr>
          <p:cNvPr id="90" name="Текст 71">
            <a:extLst>
              <a:ext uri="{FF2B5EF4-FFF2-40B4-BE49-F238E27FC236}">
                <a16:creationId xmlns:a16="http://schemas.microsoft.com/office/drawing/2014/main" id="{C58F1737-906F-3E44-B44C-C2CB8BC37EDF}"/>
              </a:ext>
            </a:extLst>
          </p:cNvPr>
          <p:cNvSpPr>
            <a:spLocks noGrp="1"/>
          </p:cNvSpPr>
          <p:nvPr>
            <p:ph type="body" sz="quarter" idx="54" hasCustomPrompt="1"/>
          </p:nvPr>
        </p:nvSpPr>
        <p:spPr>
          <a:xfrm>
            <a:off x="9825879" y="1121450"/>
            <a:ext cx="1670796" cy="276999"/>
          </a:xfrm>
        </p:spPr>
        <p:txBody>
          <a:bodyPr vert="horz" wrap="square" lIns="0" tIns="0" rIns="0" bIns="0" rtlCol="0" anchor="t">
            <a:spAutoFit/>
          </a:bodyPr>
          <a:lstStyle>
            <a:lvl1pPr>
              <a:spcAft>
                <a:spcPts val="0"/>
              </a:spcAft>
              <a:defRPr kumimoji="0" lang="ru-RU" sz="1800" b="0" i="0" u="none" strike="noStrike" cap="none" spc="0" normalizeH="0" baseline="0" dirty="0">
                <a:ln>
                  <a:noFill/>
                </a:ln>
                <a:solidFill>
                  <a:srgbClr val="111111"/>
                </a:solidFill>
                <a:effectLst/>
                <a:uLnTx/>
                <a:uFillTx/>
                <a:latin typeface="Inter Medium" panose="020B0502030000000004" pitchFamily="34" charset="0"/>
                <a:ea typeface="Inter Medium" panose="020B0502030000000004" pitchFamily="34" charset="0"/>
                <a:cs typeface="Inter Medium" panose="020B0502030000000004" pitchFamily="34" charset="0"/>
              </a:defRPr>
            </a:lvl1pPr>
          </a:lstStyle>
          <a:p>
            <a:pPr marR="0" lvl="0" fontAlgn="auto">
              <a:spcAft>
                <a:spcPts val="600"/>
              </a:spcAft>
              <a:buClrTx/>
              <a:buSzTx/>
              <a:tabLst/>
            </a:pPr>
            <a:r>
              <a:rPr lang="ru-RU" dirty="0"/>
              <a:t>Имя Фамилия</a:t>
            </a:r>
          </a:p>
        </p:txBody>
      </p:sp>
      <p:sp>
        <p:nvSpPr>
          <p:cNvPr id="91" name="Текст 71">
            <a:extLst>
              <a:ext uri="{FF2B5EF4-FFF2-40B4-BE49-F238E27FC236}">
                <a16:creationId xmlns:a16="http://schemas.microsoft.com/office/drawing/2014/main" id="{4A7CBD58-2550-764E-B39F-1D0E813DB12F}"/>
              </a:ext>
            </a:extLst>
          </p:cNvPr>
          <p:cNvSpPr>
            <a:spLocks noGrp="1"/>
          </p:cNvSpPr>
          <p:nvPr>
            <p:ph type="body" sz="quarter" idx="55" hasCustomPrompt="1"/>
          </p:nvPr>
        </p:nvSpPr>
        <p:spPr>
          <a:xfrm>
            <a:off x="8572332" y="2040964"/>
            <a:ext cx="1484100" cy="276999"/>
          </a:xfrm>
        </p:spPr>
        <p:txBody>
          <a:bodyPr vert="horz" wrap="square" lIns="0" tIns="0" rIns="0" bIns="0" rtlCol="0" anchor="t">
            <a:spAutoFit/>
          </a:bodyPr>
          <a:lstStyle>
            <a:lvl1pPr>
              <a:defRPr kumimoji="0" lang="ru-RU" sz="1800" b="0" i="0" u="none" strike="noStrike" cap="none" spc="0" normalizeH="0" baseline="0" dirty="0">
                <a:ln>
                  <a:noFill/>
                </a:ln>
                <a:solidFill>
                  <a:srgbClr val="111111"/>
                </a:solidFill>
                <a:effectLst/>
                <a:uLnTx/>
                <a:uFillTx/>
                <a:latin typeface="Inter Medium" panose="020B0502030000000004" pitchFamily="34" charset="0"/>
                <a:ea typeface="Inter Medium" panose="020B0502030000000004" pitchFamily="34" charset="0"/>
                <a:cs typeface="Inter Medium" panose="020B0502030000000004" pitchFamily="34" charset="0"/>
              </a:defRPr>
            </a:lvl1pPr>
          </a:lstStyle>
          <a:p>
            <a:pPr marR="0" lvl="0" fontAlgn="auto">
              <a:spcAft>
                <a:spcPts val="0"/>
              </a:spcAft>
              <a:buClrTx/>
              <a:buSzTx/>
              <a:tabLst/>
            </a:pPr>
            <a:r>
              <a:rPr lang="ru-RU" dirty="0" err="1"/>
              <a:t>Апр</a:t>
            </a:r>
            <a:r>
              <a:rPr lang="ru-RU" dirty="0"/>
              <a:t> 2021</a:t>
            </a:r>
          </a:p>
        </p:txBody>
      </p:sp>
      <p:sp>
        <p:nvSpPr>
          <p:cNvPr id="92" name="Текст 71">
            <a:extLst>
              <a:ext uri="{FF2B5EF4-FFF2-40B4-BE49-F238E27FC236}">
                <a16:creationId xmlns:a16="http://schemas.microsoft.com/office/drawing/2014/main" id="{4688603D-508D-E74B-9E5E-1E4E2D34BD0C}"/>
              </a:ext>
            </a:extLst>
          </p:cNvPr>
          <p:cNvSpPr>
            <a:spLocks noGrp="1"/>
          </p:cNvSpPr>
          <p:nvPr>
            <p:ph type="body" sz="quarter" idx="56" hasCustomPrompt="1"/>
          </p:nvPr>
        </p:nvSpPr>
        <p:spPr>
          <a:xfrm>
            <a:off x="8976675" y="5478975"/>
            <a:ext cx="948978" cy="215444"/>
          </a:xfrm>
        </p:spPr>
        <p:txBody>
          <a:bodyPr vert="horz" wrap="none" lIns="0" tIns="0" rIns="0" bIns="0" rtlCol="0">
            <a:spAutoFit/>
          </a:bodyPr>
          <a:lstStyle>
            <a:lvl1pPr>
              <a:defRPr kumimoji="0" lang="ru-RU" sz="1400" b="0" i="0" u="none" strike="noStrike" cap="none" spc="0" normalizeH="0" baseline="0" dirty="0">
                <a:ln>
                  <a:noFill/>
                </a:ln>
                <a:solidFill>
                  <a:srgbClr val="111111"/>
                </a:solidFill>
                <a:effectLst/>
                <a:uLnTx/>
                <a:uFillTx/>
                <a:latin typeface="Inter SemiBold" panose="020B0502030000000004" pitchFamily="34" charset="0"/>
                <a:ea typeface="Inter SemiBold" panose="020B0502030000000004" pitchFamily="34" charset="0"/>
              </a:defRPr>
            </a:lvl1pPr>
          </a:lstStyle>
          <a:p>
            <a:pPr marR="0" lvl="0" fontAlgn="auto">
              <a:spcAft>
                <a:spcPts val="0"/>
              </a:spcAft>
              <a:buClrTx/>
              <a:buSzTx/>
              <a:tabLst/>
            </a:pPr>
            <a:r>
              <a:rPr lang="ru-RU" dirty="0"/>
              <a:t>ИЮН 2022</a:t>
            </a:r>
          </a:p>
        </p:txBody>
      </p:sp>
      <p:sp>
        <p:nvSpPr>
          <p:cNvPr id="93" name="Текст 71">
            <a:extLst>
              <a:ext uri="{FF2B5EF4-FFF2-40B4-BE49-F238E27FC236}">
                <a16:creationId xmlns:a16="http://schemas.microsoft.com/office/drawing/2014/main" id="{6664F691-F926-A448-9050-59C4D9D7E805}"/>
              </a:ext>
            </a:extLst>
          </p:cNvPr>
          <p:cNvSpPr>
            <a:spLocks noGrp="1"/>
          </p:cNvSpPr>
          <p:nvPr>
            <p:ph type="body" sz="quarter" idx="57" hasCustomPrompt="1"/>
          </p:nvPr>
        </p:nvSpPr>
        <p:spPr>
          <a:xfrm>
            <a:off x="6216225" y="5478975"/>
            <a:ext cx="910506" cy="215444"/>
          </a:xfrm>
        </p:spPr>
        <p:txBody>
          <a:bodyPr vert="horz" wrap="none" lIns="0" tIns="0" rIns="0" bIns="0" rtlCol="0">
            <a:spAutoFit/>
          </a:bodyPr>
          <a:lstStyle>
            <a:lvl1pPr>
              <a:defRPr kumimoji="0" lang="ru-RU" sz="1400" b="0" i="0" u="none" strike="noStrike" cap="none" spc="0" normalizeH="0" baseline="0" dirty="0">
                <a:ln>
                  <a:noFill/>
                </a:ln>
                <a:solidFill>
                  <a:srgbClr val="111111"/>
                </a:solidFill>
                <a:effectLst/>
                <a:uLnTx/>
                <a:uFillTx/>
                <a:latin typeface="Inter SemiBold" panose="020B0502030000000004" pitchFamily="34" charset="0"/>
                <a:ea typeface="Inter SemiBold" panose="020B0502030000000004" pitchFamily="34" charset="0"/>
              </a:defRPr>
            </a:lvl1pPr>
          </a:lstStyle>
          <a:p>
            <a:pPr marR="0" lvl="0" fontAlgn="auto">
              <a:spcAft>
                <a:spcPts val="0"/>
              </a:spcAft>
              <a:buClrTx/>
              <a:buSzTx/>
              <a:tabLst/>
            </a:pPr>
            <a:r>
              <a:rPr lang="ru-RU" dirty="0"/>
              <a:t>МАР 2022</a:t>
            </a:r>
          </a:p>
        </p:txBody>
      </p:sp>
      <p:sp>
        <p:nvSpPr>
          <p:cNvPr id="94" name="Текст 71">
            <a:extLst>
              <a:ext uri="{FF2B5EF4-FFF2-40B4-BE49-F238E27FC236}">
                <a16:creationId xmlns:a16="http://schemas.microsoft.com/office/drawing/2014/main" id="{C41C1CE5-E974-D04A-89D3-156539847BF6}"/>
              </a:ext>
            </a:extLst>
          </p:cNvPr>
          <p:cNvSpPr>
            <a:spLocks noGrp="1"/>
          </p:cNvSpPr>
          <p:nvPr>
            <p:ph type="body" sz="quarter" idx="58" hasCustomPrompt="1"/>
          </p:nvPr>
        </p:nvSpPr>
        <p:spPr>
          <a:xfrm>
            <a:off x="3455774" y="5478975"/>
            <a:ext cx="873637" cy="215444"/>
          </a:xfrm>
        </p:spPr>
        <p:txBody>
          <a:bodyPr vert="horz" wrap="none" lIns="0" tIns="0" rIns="0" bIns="0" rtlCol="0">
            <a:spAutoFit/>
          </a:bodyPr>
          <a:lstStyle>
            <a:lvl1pPr>
              <a:defRPr kumimoji="0" lang="ru-RU" sz="1400" b="0" i="0" u="none" strike="noStrike" cap="none" spc="0" normalizeH="0" baseline="0" dirty="0">
                <a:ln>
                  <a:noFill/>
                </a:ln>
                <a:solidFill>
                  <a:srgbClr val="111111"/>
                </a:solidFill>
                <a:effectLst/>
                <a:uLnTx/>
                <a:uFillTx/>
                <a:latin typeface="Inter SemiBold" panose="020B0502030000000004" pitchFamily="34" charset="0"/>
                <a:ea typeface="Inter SemiBold" panose="020B0502030000000004" pitchFamily="34" charset="0"/>
              </a:defRPr>
            </a:lvl1pPr>
          </a:lstStyle>
          <a:p>
            <a:pPr marR="0" lvl="0" fontAlgn="auto">
              <a:spcAft>
                <a:spcPts val="0"/>
              </a:spcAft>
              <a:buClrTx/>
              <a:buSzTx/>
              <a:tabLst/>
            </a:pPr>
            <a:r>
              <a:rPr lang="ru-RU" dirty="0"/>
              <a:t>ДЕК 2021</a:t>
            </a:r>
          </a:p>
        </p:txBody>
      </p:sp>
      <p:sp>
        <p:nvSpPr>
          <p:cNvPr id="95" name="Текст 71">
            <a:extLst>
              <a:ext uri="{FF2B5EF4-FFF2-40B4-BE49-F238E27FC236}">
                <a16:creationId xmlns:a16="http://schemas.microsoft.com/office/drawing/2014/main" id="{0AB8F9F0-6E5F-2F4F-88DA-2CF474162364}"/>
              </a:ext>
            </a:extLst>
          </p:cNvPr>
          <p:cNvSpPr>
            <a:spLocks noGrp="1"/>
          </p:cNvSpPr>
          <p:nvPr>
            <p:ph type="body" sz="quarter" idx="59" hasCustomPrompt="1"/>
          </p:nvPr>
        </p:nvSpPr>
        <p:spPr>
          <a:xfrm>
            <a:off x="695323" y="5478975"/>
            <a:ext cx="876843" cy="215444"/>
          </a:xfrm>
        </p:spPr>
        <p:txBody>
          <a:bodyPr vert="horz" wrap="none" lIns="0" tIns="0" rIns="0" bIns="0" rtlCol="0">
            <a:spAutoFit/>
          </a:bodyPr>
          <a:lstStyle>
            <a:lvl1pPr>
              <a:defRPr kumimoji="0" lang="ru-RU" sz="1400" b="0" i="0" u="none" strike="noStrike" cap="none" spc="0" normalizeH="0" baseline="0" dirty="0">
                <a:ln>
                  <a:noFill/>
                </a:ln>
                <a:solidFill>
                  <a:srgbClr val="111111"/>
                </a:solidFill>
                <a:effectLst/>
                <a:uLnTx/>
                <a:uFillTx/>
                <a:latin typeface="Inter SemiBold" panose="020B0502030000000004" pitchFamily="34" charset="0"/>
                <a:ea typeface="Inter SemiBold" panose="020B0502030000000004" pitchFamily="34" charset="0"/>
              </a:defRPr>
            </a:lvl1pPr>
          </a:lstStyle>
          <a:p>
            <a:pPr marR="0" lvl="0" fontAlgn="auto">
              <a:spcAft>
                <a:spcPts val="0"/>
              </a:spcAft>
              <a:buClrTx/>
              <a:buSzTx/>
              <a:tabLst/>
            </a:pPr>
            <a:r>
              <a:rPr lang="ru-RU" dirty="0"/>
              <a:t>СЕН 2021</a:t>
            </a:r>
          </a:p>
        </p:txBody>
      </p:sp>
      <p:sp>
        <p:nvSpPr>
          <p:cNvPr id="49" name="TextBox 48">
            <a:extLst>
              <a:ext uri="{FF2B5EF4-FFF2-40B4-BE49-F238E27FC236}">
                <a16:creationId xmlns:a16="http://schemas.microsoft.com/office/drawing/2014/main" id="{195DFEBF-CB6B-FC46-8AB2-FF473F9834A0}"/>
              </a:ext>
            </a:extLst>
          </p:cNvPr>
          <p:cNvSpPr txBox="1"/>
          <p:nvPr userDrawn="1"/>
        </p:nvSpPr>
        <p:spPr>
          <a:xfrm>
            <a:off x="8572333" y="2584131"/>
            <a:ext cx="665247" cy="184666"/>
          </a:xfrm>
          <a:prstGeom prst="rect">
            <a:avLst/>
          </a:prstGeom>
          <a:noFill/>
        </p:spPr>
        <p:txBody>
          <a:bodyPr wrap="none" lIns="0" tIns="0" rIns="0" bIns="0" rtlCol="0" anchor="b">
            <a:spAutoFit/>
          </a:bodyPr>
          <a:lstStyle/>
          <a:p>
            <a:pPr lvl="0">
              <a:defRPr/>
            </a:pPr>
            <a:r>
              <a:rPr lang="ru-RU" sz="1200" dirty="0">
                <a:solidFill>
                  <a:srgbClr val="111111"/>
                </a:solidFill>
              </a:rPr>
              <a:t>Команда</a:t>
            </a:r>
          </a:p>
        </p:txBody>
      </p:sp>
      <p:sp>
        <p:nvSpPr>
          <p:cNvPr id="50" name="Текст 71">
            <a:extLst>
              <a:ext uri="{FF2B5EF4-FFF2-40B4-BE49-F238E27FC236}">
                <a16:creationId xmlns:a16="http://schemas.microsoft.com/office/drawing/2014/main" id="{3EDF9339-0307-8D4B-90DC-5BE3B63C8D66}"/>
              </a:ext>
            </a:extLst>
          </p:cNvPr>
          <p:cNvSpPr>
            <a:spLocks noGrp="1"/>
          </p:cNvSpPr>
          <p:nvPr>
            <p:ph type="body" sz="quarter" idx="60" hasCustomPrompt="1"/>
          </p:nvPr>
        </p:nvSpPr>
        <p:spPr>
          <a:xfrm>
            <a:off x="8572333" y="2823976"/>
            <a:ext cx="2269852" cy="276999"/>
          </a:xfrm>
        </p:spPr>
        <p:txBody>
          <a:bodyPr vert="horz" wrap="none" lIns="0" tIns="0" rIns="0" bIns="0" rtlCol="0" anchor="t">
            <a:spAutoFit/>
          </a:bodyPr>
          <a:lstStyle>
            <a:lvl1pPr>
              <a:defRPr kumimoji="0" lang="ru-RU" sz="1800" b="0" i="0" u="none" strike="noStrike" cap="none" spc="0" normalizeH="0" baseline="0" dirty="0">
                <a:ln>
                  <a:noFill/>
                </a:ln>
                <a:solidFill>
                  <a:srgbClr val="111111"/>
                </a:solidFill>
                <a:effectLst/>
                <a:uLnTx/>
                <a:uFillTx/>
                <a:latin typeface="Inter Medium" panose="020B0502030000000004" pitchFamily="34" charset="0"/>
                <a:ea typeface="Inter Medium" panose="020B0502030000000004" pitchFamily="34" charset="0"/>
                <a:cs typeface="Inter Medium" panose="020B0502030000000004" pitchFamily="34" charset="0"/>
              </a:defRPr>
            </a:lvl1pPr>
          </a:lstStyle>
          <a:p>
            <a:pPr marR="0" lvl="0" fontAlgn="auto">
              <a:spcAft>
                <a:spcPts val="0"/>
              </a:spcAft>
              <a:buClrTx/>
              <a:buSzTx/>
              <a:tabLst/>
            </a:pPr>
            <a:r>
              <a:rPr lang="en-US" dirty="0"/>
              <a:t>XX</a:t>
            </a:r>
            <a:r>
              <a:rPr lang="ru-RU" dirty="0"/>
              <a:t> исследователей</a:t>
            </a:r>
          </a:p>
        </p:txBody>
      </p:sp>
      <p:sp>
        <p:nvSpPr>
          <p:cNvPr id="43" name="TextBox 42">
            <a:extLst>
              <a:ext uri="{FF2B5EF4-FFF2-40B4-BE49-F238E27FC236}">
                <a16:creationId xmlns:a16="http://schemas.microsoft.com/office/drawing/2014/main" id="{248F8F73-198D-BE4D-A100-4572E2AFEFE0}"/>
              </a:ext>
            </a:extLst>
          </p:cNvPr>
          <p:cNvSpPr txBox="1"/>
          <p:nvPr userDrawn="1"/>
        </p:nvSpPr>
        <p:spPr>
          <a:xfrm>
            <a:off x="3575719" y="-737435"/>
            <a:ext cx="4550377" cy="461665"/>
          </a:xfrm>
          <a:prstGeom prst="rect">
            <a:avLst/>
          </a:prstGeom>
          <a:noFill/>
        </p:spPr>
        <p:txBody>
          <a:bodyPr wrap="square" lIns="0" tIns="0" rIns="0" bIns="0" rtlCol="0" anchor="t">
            <a:spAutoFit/>
          </a:bodyPr>
          <a:lstStyle/>
          <a:p>
            <a:r>
              <a:rPr lang="ru-RU" sz="1000" dirty="0"/>
              <a:t>Шаблон карточки проекта. Не меняй размер шрифта и расположение текстовых блоков. Такие слайды используются в отчетных презентациях, поэтому должны выглядеть единообразно.</a:t>
            </a:r>
          </a:p>
        </p:txBody>
      </p:sp>
      <p:sp>
        <p:nvSpPr>
          <p:cNvPr id="44" name="TextBox 43">
            <a:extLst>
              <a:ext uri="{FF2B5EF4-FFF2-40B4-BE49-F238E27FC236}">
                <a16:creationId xmlns:a16="http://schemas.microsoft.com/office/drawing/2014/main" id="{999AE6A3-9E74-3C41-A217-3C36359C8E74}"/>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2" name="Номер слайда 5">
            <a:extLst>
              <a:ext uri="{FF2B5EF4-FFF2-40B4-BE49-F238E27FC236}">
                <a16:creationId xmlns:a16="http://schemas.microsoft.com/office/drawing/2014/main" id="{E06DFE26-1434-7FEE-051A-877E7B5DE6CA}"/>
              </a:ext>
            </a:extLst>
          </p:cNvPr>
          <p:cNvSpPr txBox="1">
            <a:spLocks/>
          </p:cNvSpPr>
          <p:nvPr userDrawn="1"/>
        </p:nvSpPr>
        <p:spPr>
          <a:xfrm>
            <a:off x="9480376" y="6492744"/>
            <a:ext cx="600455" cy="153888"/>
          </a:xfrm>
          <a:prstGeom prst="rect">
            <a:avLst/>
          </a:prstGeom>
        </p:spPr>
        <p:txBody>
          <a:bodyPr vert="horz" wrap="square" lIns="0" tIns="0" rIns="0" bIns="0" rtlCol="0" anchor="b">
            <a:spAutoFit/>
          </a:bodyPr>
          <a:lstStyle>
            <a:defPPr>
              <a:defRPr lang="ru-RU"/>
            </a:defPPr>
            <a:lvl1pPr marL="0" algn="r" defTabSz="914400" rtl="0" eaLnBrk="1" latinLnBrk="0" hangingPunct="1">
              <a:defRPr sz="1000" kern="1200">
                <a:solidFill>
                  <a:schemeClr val="tx1"/>
                </a:solidFill>
                <a:latin typeface="+mn-lt"/>
                <a:ea typeface="Roboto Mono" pitchFamily="49"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44CBE-8549-0F41-A10E-99F26268CFAC}" type="slidenum">
              <a:rPr lang="ru-RU" smtClean="0"/>
              <a:pPr/>
              <a:t>‹#›</a:t>
            </a:fld>
            <a:endParaRPr lang="ru-RU" dirty="0"/>
          </a:p>
        </p:txBody>
      </p:sp>
      <p:pic>
        <p:nvPicPr>
          <p:cNvPr id="7" name="Рисунок 3">
            <a:extLst>
              <a:ext uri="{FF2B5EF4-FFF2-40B4-BE49-F238E27FC236}">
                <a16:creationId xmlns:a16="http://schemas.microsoft.com/office/drawing/2014/main" id="{F133ECDD-E194-6C1E-9A5F-5D8095B5AF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9420" y="6434970"/>
            <a:ext cx="887255" cy="269437"/>
          </a:xfrm>
          <a:prstGeom prst="rect">
            <a:avLst/>
          </a:prstGeom>
        </p:spPr>
      </p:pic>
      <p:sp>
        <p:nvSpPr>
          <p:cNvPr id="9" name="Номер слайда 5">
            <a:extLst>
              <a:ext uri="{FF2B5EF4-FFF2-40B4-BE49-F238E27FC236}">
                <a16:creationId xmlns:a16="http://schemas.microsoft.com/office/drawing/2014/main" id="{184D843E-B3E9-06CE-ABDD-9A54B9040CA1}"/>
              </a:ext>
            </a:extLst>
          </p:cNvPr>
          <p:cNvSpPr txBox="1">
            <a:spLocks/>
          </p:cNvSpPr>
          <p:nvPr userDrawn="1"/>
        </p:nvSpPr>
        <p:spPr>
          <a:xfrm rot="16200000">
            <a:off x="11494126" y="6000623"/>
            <a:ext cx="1138132" cy="123111"/>
          </a:xfrm>
          <a:prstGeom prst="rect">
            <a:avLst/>
          </a:prstGeom>
        </p:spPr>
        <p:txBody>
          <a:bodyPr vert="horz" wrap="square" lIns="0" tIns="0" rIns="0" bIns="0" rtlCol="0" anchor="b">
            <a:spAutoFit/>
          </a:bodyPr>
          <a:lstStyle>
            <a:defPPr>
              <a:defRPr lang="ru-RU"/>
            </a:defPPr>
            <a:lvl1pPr marL="0" algn="r" defTabSz="914400" rtl="0" eaLnBrk="1" latinLnBrk="0" hangingPunct="1">
              <a:defRPr sz="800" kern="1200">
                <a:solidFill>
                  <a:schemeClr val="tx1">
                    <a:tint val="75000"/>
                  </a:schemeClr>
                </a:solidFill>
                <a:latin typeface="+mn-lt"/>
                <a:ea typeface="Roboto Mono" pitchFamily="49"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tx2"/>
                </a:solidFill>
              </a:rPr>
              <a:t>Confidential</a:t>
            </a:r>
            <a:r>
              <a:rPr lang="ru-RU" dirty="0">
                <a:solidFill>
                  <a:schemeClr val="tx2"/>
                </a:solidFill>
              </a:rPr>
              <a:t>. </a:t>
            </a:r>
            <a:r>
              <a:rPr lang="en-US" dirty="0">
                <a:solidFill>
                  <a:schemeClr val="tx2"/>
                </a:solidFill>
              </a:rPr>
              <a:t>AIRI</a:t>
            </a:r>
            <a:r>
              <a:rPr lang="ru-RU" dirty="0">
                <a:solidFill>
                  <a:schemeClr val="tx2"/>
                </a:solidFill>
              </a:rPr>
              <a:t>. 202</a:t>
            </a:r>
            <a:r>
              <a:rPr lang="en-US" dirty="0">
                <a:solidFill>
                  <a:schemeClr val="tx2"/>
                </a:solidFill>
              </a:rPr>
              <a:t>3</a:t>
            </a:r>
            <a:endParaRPr lang="ru-RU" dirty="0">
              <a:solidFill>
                <a:schemeClr val="tx2"/>
              </a:solidFill>
            </a:endParaRPr>
          </a:p>
        </p:txBody>
      </p:sp>
    </p:spTree>
    <p:extLst>
      <p:ext uri="{BB962C8B-B14F-4D97-AF65-F5344CB8AC3E}">
        <p14:creationId xmlns:p14="http://schemas.microsoft.com/office/powerpoint/2010/main" val="213671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bg2"/>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4581076E-2390-4445-ADE0-71983186D154}"/>
              </a:ext>
            </a:extLst>
          </p:cNvPr>
          <p:cNvSpPr txBox="1"/>
          <p:nvPr userDrawn="1"/>
        </p:nvSpPr>
        <p:spPr>
          <a:xfrm>
            <a:off x="3575720" y="-737435"/>
            <a:ext cx="4464000" cy="461665"/>
          </a:xfrm>
          <a:prstGeom prst="rect">
            <a:avLst/>
          </a:prstGeom>
          <a:noFill/>
        </p:spPr>
        <p:txBody>
          <a:bodyPr wrap="square" lIns="0" tIns="0" rIns="0" bIns="0" rtlCol="0" anchor="t">
            <a:spAutoFit/>
          </a:bodyPr>
          <a:lstStyle/>
          <a:p>
            <a:r>
              <a:rPr lang="ru-RU" sz="1000" dirty="0"/>
              <a:t>Завершающий слайд с ссылками на сайт и </a:t>
            </a:r>
            <a:r>
              <a:rPr lang="ru-RU" sz="1000" dirty="0" err="1"/>
              <a:t>соцсети</a:t>
            </a:r>
            <a:r>
              <a:rPr lang="ru-RU" sz="1000" dirty="0"/>
              <a:t>. Используй </a:t>
            </a:r>
            <a:br>
              <a:rPr lang="ru-RU" sz="1000" dirty="0"/>
            </a:br>
            <a:r>
              <a:rPr lang="ru-RU" sz="1000" dirty="0"/>
              <a:t>для выступлений на конференциях и других внешних мероприятиях, чтобы дать слушателям возможность узнать больше об Институте.</a:t>
            </a:r>
          </a:p>
        </p:txBody>
      </p:sp>
      <p:sp>
        <p:nvSpPr>
          <p:cNvPr id="23" name="TextBox 22">
            <a:extLst>
              <a:ext uri="{FF2B5EF4-FFF2-40B4-BE49-F238E27FC236}">
                <a16:creationId xmlns:a16="http://schemas.microsoft.com/office/drawing/2014/main" id="{48ECD8F2-73D8-7E40-84C6-F1CBF35361D7}"/>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pic>
        <p:nvPicPr>
          <p:cNvPr id="24" name="Рисунок 23">
            <a:extLst>
              <a:ext uri="{FF2B5EF4-FFF2-40B4-BE49-F238E27FC236}">
                <a16:creationId xmlns:a16="http://schemas.microsoft.com/office/drawing/2014/main" id="{E40859E0-A22F-174D-8D0C-4A6ADBAD47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1424" y="909000"/>
            <a:ext cx="2620800" cy="795873"/>
          </a:xfrm>
          <a:prstGeom prst="rect">
            <a:avLst/>
          </a:prstGeom>
        </p:spPr>
      </p:pic>
      <p:sp>
        <p:nvSpPr>
          <p:cNvPr id="25" name="Скругленный прямоугольник 24">
            <a:extLst>
              <a:ext uri="{FF2B5EF4-FFF2-40B4-BE49-F238E27FC236}">
                <a16:creationId xmlns:a16="http://schemas.microsoft.com/office/drawing/2014/main" id="{2B77A157-F2ED-3746-A99B-F7A9F86BE408}"/>
              </a:ext>
            </a:extLst>
          </p:cNvPr>
          <p:cNvSpPr/>
          <p:nvPr userDrawn="1"/>
        </p:nvSpPr>
        <p:spPr>
          <a:xfrm>
            <a:off x="7271786" y="909000"/>
            <a:ext cx="3744416" cy="5040000"/>
          </a:xfrm>
          <a:prstGeom prst="roundRect">
            <a:avLst>
              <a:gd name="adj" fmla="val 71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pic>
        <p:nvPicPr>
          <p:cNvPr id="26" name="Рисунок 25">
            <a:extLst>
              <a:ext uri="{FF2B5EF4-FFF2-40B4-BE49-F238E27FC236}">
                <a16:creationId xmlns:a16="http://schemas.microsoft.com/office/drawing/2014/main" id="{AF568B3C-6676-4C4C-BC3F-D43301B023EF}"/>
              </a:ext>
            </a:extLst>
          </p:cNvPr>
          <p:cNvPicPr>
            <a:picLocks noChangeAspect="1"/>
          </p:cNvPicPr>
          <p:nvPr userDrawn="1"/>
        </p:nvPicPr>
        <p:blipFill rotWithShape="1">
          <a:blip r:embed="rId4"/>
          <a:srcRect l="7663" t="7663" r="7663" b="7663"/>
          <a:stretch/>
        </p:blipFill>
        <p:spPr>
          <a:xfrm>
            <a:off x="7649994" y="1268760"/>
            <a:ext cx="2988000" cy="2988000"/>
          </a:xfrm>
          <a:prstGeom prst="rect">
            <a:avLst/>
          </a:prstGeom>
        </p:spPr>
      </p:pic>
      <p:sp>
        <p:nvSpPr>
          <p:cNvPr id="42" name="TextBox 41">
            <a:extLst>
              <a:ext uri="{FF2B5EF4-FFF2-40B4-BE49-F238E27FC236}">
                <a16:creationId xmlns:a16="http://schemas.microsoft.com/office/drawing/2014/main" id="{8E7ABB8A-DA8A-C743-8F54-46F92DCAD4F8}"/>
              </a:ext>
            </a:extLst>
          </p:cNvPr>
          <p:cNvSpPr txBox="1"/>
          <p:nvPr userDrawn="1"/>
        </p:nvSpPr>
        <p:spPr>
          <a:xfrm>
            <a:off x="8686339" y="4596517"/>
            <a:ext cx="915315" cy="246221"/>
          </a:xfrm>
          <a:prstGeom prst="rect">
            <a:avLst/>
          </a:prstGeom>
          <a:noFill/>
        </p:spPr>
        <p:txBody>
          <a:bodyPr wrap="none" lIns="0" tIns="0" rIns="0" bIns="0" rtlCol="0" anchor="ctr">
            <a:spAutoFit/>
          </a:bodyPr>
          <a:lstStyle/>
          <a:p>
            <a:pPr algn="ctr"/>
            <a:r>
              <a:rPr lang="en-US" sz="1600" dirty="0">
                <a:latin typeface="+mn-lt"/>
              </a:rPr>
              <a:t>Telegram</a:t>
            </a:r>
            <a:endParaRPr lang="ru-RU" sz="1600" dirty="0">
              <a:latin typeface="+mn-lt"/>
            </a:endParaRPr>
          </a:p>
        </p:txBody>
      </p:sp>
      <p:sp>
        <p:nvSpPr>
          <p:cNvPr id="43" name="TextBox 42">
            <a:extLst>
              <a:ext uri="{FF2B5EF4-FFF2-40B4-BE49-F238E27FC236}">
                <a16:creationId xmlns:a16="http://schemas.microsoft.com/office/drawing/2014/main" id="{3E4ED3F2-02A7-DB4E-BEB7-BB514F202383}"/>
              </a:ext>
            </a:extLst>
          </p:cNvPr>
          <p:cNvSpPr txBox="1"/>
          <p:nvPr userDrawn="1"/>
        </p:nvSpPr>
        <p:spPr>
          <a:xfrm>
            <a:off x="8164560" y="5024789"/>
            <a:ext cx="1958870" cy="492443"/>
          </a:xfrm>
          <a:prstGeom prst="rect">
            <a:avLst/>
          </a:prstGeom>
          <a:noFill/>
        </p:spPr>
        <p:txBody>
          <a:bodyPr wrap="none" lIns="0" tIns="0" rIns="0" bIns="0" rtlCol="0" anchor="t">
            <a:spAutoFit/>
          </a:bodyPr>
          <a:lstStyle/>
          <a:p>
            <a:pPr algn="ctr"/>
            <a:r>
              <a:rPr lang="en-US" sz="1600" dirty="0">
                <a:solidFill>
                  <a:schemeClr val="tx2"/>
                </a:solidFill>
              </a:rPr>
              <a:t>Artificial Intelligence</a:t>
            </a:r>
            <a:br>
              <a:rPr lang="ru-RU" sz="1600" dirty="0">
                <a:solidFill>
                  <a:schemeClr val="tx2"/>
                </a:solidFill>
              </a:rPr>
            </a:br>
            <a:r>
              <a:rPr lang="en-US" sz="1600" dirty="0">
                <a:solidFill>
                  <a:schemeClr val="tx2"/>
                </a:solidFill>
              </a:rPr>
              <a:t>Research Institute</a:t>
            </a:r>
            <a:endParaRPr lang="ru-RU" sz="1600" dirty="0">
              <a:solidFill>
                <a:schemeClr val="tx2"/>
              </a:solidFill>
            </a:endParaRPr>
          </a:p>
        </p:txBody>
      </p:sp>
    </p:spTree>
    <p:extLst>
      <p:ext uri="{BB962C8B-B14F-4D97-AF65-F5344CB8AC3E}">
        <p14:creationId xmlns:p14="http://schemas.microsoft.com/office/powerpoint/2010/main" val="1018348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ontacts">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4581076E-2390-4445-ADE0-71983186D154}"/>
              </a:ext>
            </a:extLst>
          </p:cNvPr>
          <p:cNvSpPr txBox="1"/>
          <p:nvPr userDrawn="1"/>
        </p:nvSpPr>
        <p:spPr>
          <a:xfrm>
            <a:off x="3575720" y="-737435"/>
            <a:ext cx="4464000" cy="461665"/>
          </a:xfrm>
          <a:prstGeom prst="rect">
            <a:avLst/>
          </a:prstGeom>
          <a:noFill/>
        </p:spPr>
        <p:txBody>
          <a:bodyPr wrap="square" lIns="0" tIns="0" rIns="0" bIns="0" rtlCol="0" anchor="t">
            <a:spAutoFit/>
          </a:bodyPr>
          <a:lstStyle/>
          <a:p>
            <a:r>
              <a:rPr lang="ru-RU" sz="1000" dirty="0"/>
              <a:t>Завершающий слайд с ссылками на сайт и </a:t>
            </a:r>
            <a:r>
              <a:rPr lang="ru-RU" sz="1000" dirty="0" err="1"/>
              <a:t>соцсети</a:t>
            </a:r>
            <a:r>
              <a:rPr lang="ru-RU" sz="1000" dirty="0"/>
              <a:t>. Используй </a:t>
            </a:r>
            <a:br>
              <a:rPr lang="ru-RU" sz="1000" dirty="0"/>
            </a:br>
            <a:r>
              <a:rPr lang="ru-RU" sz="1000" dirty="0"/>
              <a:t>для выступлений на конференциях и других внешних мероприятиях, чтобы дать слушателям возможность узнать больше об Институте.</a:t>
            </a:r>
          </a:p>
        </p:txBody>
      </p:sp>
      <p:sp>
        <p:nvSpPr>
          <p:cNvPr id="23" name="TextBox 22">
            <a:extLst>
              <a:ext uri="{FF2B5EF4-FFF2-40B4-BE49-F238E27FC236}">
                <a16:creationId xmlns:a16="http://schemas.microsoft.com/office/drawing/2014/main" id="{48ECD8F2-73D8-7E40-84C6-F1CBF35361D7}"/>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pic>
        <p:nvPicPr>
          <p:cNvPr id="24" name="Рисунок 23">
            <a:extLst>
              <a:ext uri="{FF2B5EF4-FFF2-40B4-BE49-F238E27FC236}">
                <a16:creationId xmlns:a16="http://schemas.microsoft.com/office/drawing/2014/main" id="{E40859E0-A22F-174D-8D0C-4A6ADBAD47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1424" y="909000"/>
            <a:ext cx="2620800" cy="795873"/>
          </a:xfrm>
          <a:prstGeom prst="rect">
            <a:avLst/>
          </a:prstGeom>
        </p:spPr>
      </p:pic>
      <p:sp>
        <p:nvSpPr>
          <p:cNvPr id="25" name="Скругленный прямоугольник 24">
            <a:extLst>
              <a:ext uri="{FF2B5EF4-FFF2-40B4-BE49-F238E27FC236}">
                <a16:creationId xmlns:a16="http://schemas.microsoft.com/office/drawing/2014/main" id="{2B77A157-F2ED-3746-A99B-F7A9F86BE408}"/>
              </a:ext>
            </a:extLst>
          </p:cNvPr>
          <p:cNvSpPr/>
          <p:nvPr userDrawn="1"/>
        </p:nvSpPr>
        <p:spPr>
          <a:xfrm>
            <a:off x="7271786" y="909000"/>
            <a:ext cx="3744416" cy="5040000"/>
          </a:xfrm>
          <a:prstGeom prst="roundRect">
            <a:avLst>
              <a:gd name="adj" fmla="val 71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pic>
        <p:nvPicPr>
          <p:cNvPr id="26" name="Рисунок 25">
            <a:extLst>
              <a:ext uri="{FF2B5EF4-FFF2-40B4-BE49-F238E27FC236}">
                <a16:creationId xmlns:a16="http://schemas.microsoft.com/office/drawing/2014/main" id="{AF568B3C-6676-4C4C-BC3F-D43301B023EF}"/>
              </a:ext>
            </a:extLst>
          </p:cNvPr>
          <p:cNvPicPr>
            <a:picLocks noChangeAspect="1"/>
          </p:cNvPicPr>
          <p:nvPr userDrawn="1"/>
        </p:nvPicPr>
        <p:blipFill rotWithShape="1">
          <a:blip r:embed="rId4"/>
          <a:srcRect l="7663" t="7663" r="7663" b="7663"/>
          <a:stretch/>
        </p:blipFill>
        <p:spPr>
          <a:xfrm>
            <a:off x="7649994" y="1268760"/>
            <a:ext cx="2988000" cy="2988000"/>
          </a:xfrm>
          <a:prstGeom prst="rect">
            <a:avLst/>
          </a:prstGeom>
        </p:spPr>
      </p:pic>
      <p:sp>
        <p:nvSpPr>
          <p:cNvPr id="47" name="TextBox 46">
            <a:extLst>
              <a:ext uri="{FF2B5EF4-FFF2-40B4-BE49-F238E27FC236}">
                <a16:creationId xmlns:a16="http://schemas.microsoft.com/office/drawing/2014/main" id="{1307635D-91E6-FA4E-82FD-A9CE65289485}"/>
              </a:ext>
            </a:extLst>
          </p:cNvPr>
          <p:cNvSpPr txBox="1"/>
          <p:nvPr userDrawn="1"/>
        </p:nvSpPr>
        <p:spPr>
          <a:xfrm>
            <a:off x="8686339" y="4596517"/>
            <a:ext cx="915315" cy="246221"/>
          </a:xfrm>
          <a:prstGeom prst="rect">
            <a:avLst/>
          </a:prstGeom>
          <a:noFill/>
        </p:spPr>
        <p:txBody>
          <a:bodyPr wrap="none" lIns="0" tIns="0" rIns="0" bIns="0" rtlCol="0" anchor="ctr">
            <a:spAutoFit/>
          </a:bodyPr>
          <a:lstStyle/>
          <a:p>
            <a:pPr algn="ctr"/>
            <a:r>
              <a:rPr lang="en-US" sz="1600" dirty="0">
                <a:latin typeface="+mn-lt"/>
              </a:rPr>
              <a:t>Telegram</a:t>
            </a:r>
            <a:endParaRPr lang="ru-RU" sz="1600" dirty="0">
              <a:latin typeface="+mn-lt"/>
            </a:endParaRPr>
          </a:p>
        </p:txBody>
      </p:sp>
      <p:sp>
        <p:nvSpPr>
          <p:cNvPr id="48" name="TextBox 47">
            <a:extLst>
              <a:ext uri="{FF2B5EF4-FFF2-40B4-BE49-F238E27FC236}">
                <a16:creationId xmlns:a16="http://schemas.microsoft.com/office/drawing/2014/main" id="{CC6643A7-730D-854D-B080-25954175081E}"/>
              </a:ext>
            </a:extLst>
          </p:cNvPr>
          <p:cNvSpPr txBox="1"/>
          <p:nvPr userDrawn="1"/>
        </p:nvSpPr>
        <p:spPr>
          <a:xfrm>
            <a:off x="8164560" y="5024789"/>
            <a:ext cx="1958870" cy="492443"/>
          </a:xfrm>
          <a:prstGeom prst="rect">
            <a:avLst/>
          </a:prstGeom>
          <a:noFill/>
        </p:spPr>
        <p:txBody>
          <a:bodyPr wrap="none" lIns="0" tIns="0" rIns="0" bIns="0" rtlCol="0" anchor="t">
            <a:spAutoFit/>
          </a:bodyPr>
          <a:lstStyle/>
          <a:p>
            <a:pPr algn="ctr"/>
            <a:r>
              <a:rPr lang="en-US" sz="1600" dirty="0">
                <a:solidFill>
                  <a:schemeClr val="tx2"/>
                </a:solidFill>
              </a:rPr>
              <a:t>Artificial Intelligence</a:t>
            </a:r>
            <a:br>
              <a:rPr lang="ru-RU" sz="1600" dirty="0">
                <a:solidFill>
                  <a:schemeClr val="tx2"/>
                </a:solidFill>
              </a:rPr>
            </a:br>
            <a:r>
              <a:rPr lang="en-US" sz="1600" dirty="0">
                <a:solidFill>
                  <a:schemeClr val="tx2"/>
                </a:solidFill>
              </a:rPr>
              <a:t>Research Institute</a:t>
            </a:r>
            <a:endParaRPr lang="ru-RU" sz="1600" dirty="0">
              <a:solidFill>
                <a:schemeClr val="tx2"/>
              </a:solidFill>
            </a:endParaRPr>
          </a:p>
        </p:txBody>
      </p:sp>
    </p:spTree>
    <p:extLst>
      <p:ext uri="{BB962C8B-B14F-4D97-AF65-F5344CB8AC3E}">
        <p14:creationId xmlns:p14="http://schemas.microsoft.com/office/powerpoint/2010/main" val="9461166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acts">
    <p:bg>
      <p:bgPr>
        <a:solidFill>
          <a:schemeClr val="accent2"/>
        </a:solidFill>
        <a:effectLst/>
      </p:bgPr>
    </p:bg>
    <p:spTree>
      <p:nvGrpSpPr>
        <p:cNvPr id="1" name=""/>
        <p:cNvGrpSpPr/>
        <p:nvPr/>
      </p:nvGrpSpPr>
      <p:grpSpPr>
        <a:xfrm>
          <a:off x="0" y="0"/>
          <a:ext cx="0" cy="0"/>
          <a:chOff x="0" y="0"/>
          <a:chExt cx="0" cy="0"/>
        </a:xfrm>
      </p:grpSpPr>
      <p:pic>
        <p:nvPicPr>
          <p:cNvPr id="47" name="Рисунок 46">
            <a:extLst>
              <a:ext uri="{FF2B5EF4-FFF2-40B4-BE49-F238E27FC236}">
                <a16:creationId xmlns:a16="http://schemas.microsoft.com/office/drawing/2014/main" id="{D82BDFB6-7373-3B4A-BA7C-3DE6A9AC70C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1423" y="909000"/>
            <a:ext cx="2620809" cy="795873"/>
          </a:xfrm>
          <a:prstGeom prst="rect">
            <a:avLst/>
          </a:prstGeom>
        </p:spPr>
      </p:pic>
      <p:sp>
        <p:nvSpPr>
          <p:cNvPr id="22" name="TextBox 21">
            <a:extLst>
              <a:ext uri="{FF2B5EF4-FFF2-40B4-BE49-F238E27FC236}">
                <a16:creationId xmlns:a16="http://schemas.microsoft.com/office/drawing/2014/main" id="{4581076E-2390-4445-ADE0-71983186D154}"/>
              </a:ext>
            </a:extLst>
          </p:cNvPr>
          <p:cNvSpPr txBox="1"/>
          <p:nvPr userDrawn="1"/>
        </p:nvSpPr>
        <p:spPr>
          <a:xfrm>
            <a:off x="3575720" y="-737435"/>
            <a:ext cx="4464000" cy="461665"/>
          </a:xfrm>
          <a:prstGeom prst="rect">
            <a:avLst/>
          </a:prstGeom>
          <a:noFill/>
        </p:spPr>
        <p:txBody>
          <a:bodyPr wrap="square" lIns="0" tIns="0" rIns="0" bIns="0" rtlCol="0" anchor="t">
            <a:spAutoFit/>
          </a:bodyPr>
          <a:lstStyle/>
          <a:p>
            <a:r>
              <a:rPr lang="ru-RU" sz="1000" dirty="0"/>
              <a:t>Завершающий слайд с ссылками на сайт и </a:t>
            </a:r>
            <a:r>
              <a:rPr lang="ru-RU" sz="1000" dirty="0" err="1"/>
              <a:t>соцсети</a:t>
            </a:r>
            <a:r>
              <a:rPr lang="ru-RU" sz="1000" dirty="0"/>
              <a:t>. Используй </a:t>
            </a:r>
            <a:br>
              <a:rPr lang="ru-RU" sz="1000" dirty="0"/>
            </a:br>
            <a:r>
              <a:rPr lang="ru-RU" sz="1000" dirty="0"/>
              <a:t>для выступлений на конференциях и других внешних мероприятиях, чтобы дать слушателям возможность узнать больше об Институте.</a:t>
            </a:r>
          </a:p>
        </p:txBody>
      </p:sp>
      <p:sp>
        <p:nvSpPr>
          <p:cNvPr id="23" name="TextBox 22">
            <a:extLst>
              <a:ext uri="{FF2B5EF4-FFF2-40B4-BE49-F238E27FC236}">
                <a16:creationId xmlns:a16="http://schemas.microsoft.com/office/drawing/2014/main" id="{48ECD8F2-73D8-7E40-84C6-F1CBF35361D7}"/>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25" name="Скругленный прямоугольник 24">
            <a:extLst>
              <a:ext uri="{FF2B5EF4-FFF2-40B4-BE49-F238E27FC236}">
                <a16:creationId xmlns:a16="http://schemas.microsoft.com/office/drawing/2014/main" id="{2B77A157-F2ED-3746-A99B-F7A9F86BE408}"/>
              </a:ext>
            </a:extLst>
          </p:cNvPr>
          <p:cNvSpPr/>
          <p:nvPr userDrawn="1"/>
        </p:nvSpPr>
        <p:spPr>
          <a:xfrm>
            <a:off x="7271786" y="909000"/>
            <a:ext cx="3744416" cy="5040000"/>
          </a:xfrm>
          <a:prstGeom prst="roundRect">
            <a:avLst>
              <a:gd name="adj" fmla="val 71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pic>
        <p:nvPicPr>
          <p:cNvPr id="26" name="Рисунок 25">
            <a:extLst>
              <a:ext uri="{FF2B5EF4-FFF2-40B4-BE49-F238E27FC236}">
                <a16:creationId xmlns:a16="http://schemas.microsoft.com/office/drawing/2014/main" id="{AF568B3C-6676-4C4C-BC3F-D43301B023EF}"/>
              </a:ext>
            </a:extLst>
          </p:cNvPr>
          <p:cNvPicPr>
            <a:picLocks noChangeAspect="1"/>
          </p:cNvPicPr>
          <p:nvPr userDrawn="1"/>
        </p:nvPicPr>
        <p:blipFill rotWithShape="1">
          <a:blip r:embed="rId4"/>
          <a:srcRect l="7663" t="7663" r="7663" b="7663"/>
          <a:stretch/>
        </p:blipFill>
        <p:spPr>
          <a:xfrm>
            <a:off x="7649994" y="1268760"/>
            <a:ext cx="2988000" cy="2988000"/>
          </a:xfrm>
          <a:prstGeom prst="rect">
            <a:avLst/>
          </a:prstGeom>
        </p:spPr>
      </p:pic>
      <p:sp>
        <p:nvSpPr>
          <p:cNvPr id="48" name="TextBox 47">
            <a:extLst>
              <a:ext uri="{FF2B5EF4-FFF2-40B4-BE49-F238E27FC236}">
                <a16:creationId xmlns:a16="http://schemas.microsoft.com/office/drawing/2014/main" id="{815A1CFF-DBC6-2540-BDEC-96F333F858AC}"/>
              </a:ext>
            </a:extLst>
          </p:cNvPr>
          <p:cNvSpPr txBox="1"/>
          <p:nvPr userDrawn="1"/>
        </p:nvSpPr>
        <p:spPr>
          <a:xfrm>
            <a:off x="8686339" y="4596517"/>
            <a:ext cx="915315" cy="246221"/>
          </a:xfrm>
          <a:prstGeom prst="rect">
            <a:avLst/>
          </a:prstGeom>
          <a:noFill/>
        </p:spPr>
        <p:txBody>
          <a:bodyPr wrap="none" lIns="0" tIns="0" rIns="0" bIns="0" rtlCol="0" anchor="ctr">
            <a:spAutoFit/>
          </a:bodyPr>
          <a:lstStyle/>
          <a:p>
            <a:pPr algn="ctr"/>
            <a:r>
              <a:rPr lang="en-US" sz="1600" dirty="0">
                <a:latin typeface="+mn-lt"/>
              </a:rPr>
              <a:t>Telegram</a:t>
            </a:r>
            <a:endParaRPr lang="ru-RU" sz="1600" dirty="0">
              <a:latin typeface="+mn-lt"/>
            </a:endParaRPr>
          </a:p>
        </p:txBody>
      </p:sp>
      <p:sp>
        <p:nvSpPr>
          <p:cNvPr id="49" name="TextBox 48">
            <a:extLst>
              <a:ext uri="{FF2B5EF4-FFF2-40B4-BE49-F238E27FC236}">
                <a16:creationId xmlns:a16="http://schemas.microsoft.com/office/drawing/2014/main" id="{E9BFBDAA-91CD-B145-87C9-CCA83CC08EAC}"/>
              </a:ext>
            </a:extLst>
          </p:cNvPr>
          <p:cNvSpPr txBox="1"/>
          <p:nvPr userDrawn="1"/>
        </p:nvSpPr>
        <p:spPr>
          <a:xfrm>
            <a:off x="8164560" y="5024789"/>
            <a:ext cx="1958870" cy="492443"/>
          </a:xfrm>
          <a:prstGeom prst="rect">
            <a:avLst/>
          </a:prstGeom>
          <a:noFill/>
        </p:spPr>
        <p:txBody>
          <a:bodyPr wrap="none" lIns="0" tIns="0" rIns="0" bIns="0" rtlCol="0" anchor="t">
            <a:spAutoFit/>
          </a:bodyPr>
          <a:lstStyle/>
          <a:p>
            <a:pPr algn="ctr"/>
            <a:r>
              <a:rPr lang="en-US" sz="1600" dirty="0">
                <a:solidFill>
                  <a:schemeClr val="tx2"/>
                </a:solidFill>
              </a:rPr>
              <a:t>Artificial Intelligence</a:t>
            </a:r>
            <a:br>
              <a:rPr lang="ru-RU" sz="1600" dirty="0">
                <a:solidFill>
                  <a:schemeClr val="tx2"/>
                </a:solidFill>
              </a:rPr>
            </a:br>
            <a:r>
              <a:rPr lang="en-US" sz="1600" dirty="0">
                <a:solidFill>
                  <a:schemeClr val="tx2"/>
                </a:solidFill>
              </a:rPr>
              <a:t>Research Institute</a:t>
            </a:r>
            <a:endParaRPr lang="ru-RU" sz="1600" dirty="0">
              <a:solidFill>
                <a:schemeClr val="tx2"/>
              </a:solidFill>
            </a:endParaRPr>
          </a:p>
        </p:txBody>
      </p:sp>
    </p:spTree>
    <p:extLst>
      <p:ext uri="{BB962C8B-B14F-4D97-AF65-F5344CB8AC3E}">
        <p14:creationId xmlns:p14="http://schemas.microsoft.com/office/powerpoint/2010/main" val="82790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3">
    <p:bg>
      <p:bgPr>
        <a:solidFill>
          <a:schemeClr val="accent3"/>
        </a:solidFill>
        <a:effectLst/>
      </p:bgPr>
    </p:bg>
    <p:spTree>
      <p:nvGrpSpPr>
        <p:cNvPr id="1" name=""/>
        <p:cNvGrpSpPr/>
        <p:nvPr/>
      </p:nvGrpSpPr>
      <p:grpSpPr>
        <a:xfrm>
          <a:off x="0" y="0"/>
          <a:ext cx="0" cy="0"/>
          <a:chOff x="0" y="0"/>
          <a:chExt cx="0" cy="0"/>
        </a:xfrm>
      </p:grpSpPr>
      <p:pic>
        <p:nvPicPr>
          <p:cNvPr id="43" name="Рисунок 42">
            <a:extLst>
              <a:ext uri="{FF2B5EF4-FFF2-40B4-BE49-F238E27FC236}">
                <a16:creationId xmlns:a16="http://schemas.microsoft.com/office/drawing/2014/main" id="{E6BFA5DC-1C98-7E4A-BE5C-5BE58D1607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95324" y="728665"/>
            <a:ext cx="2016000" cy="612208"/>
          </a:xfrm>
          <a:prstGeom prst="rect">
            <a:avLst/>
          </a:prstGeom>
        </p:spPr>
      </p:pic>
      <p:sp>
        <p:nvSpPr>
          <p:cNvPr id="12" name="Рисунок 3">
            <a:extLst>
              <a:ext uri="{FF2B5EF4-FFF2-40B4-BE49-F238E27FC236}">
                <a16:creationId xmlns:a16="http://schemas.microsoft.com/office/drawing/2014/main" id="{9CCF0603-3AC0-9543-AE44-4AC4401F9AB1}"/>
              </a:ext>
            </a:extLst>
          </p:cNvPr>
          <p:cNvSpPr/>
          <p:nvPr/>
        </p:nvSpPr>
        <p:spPr>
          <a:xfrm rot="16200000">
            <a:off x="8815429" y="377452"/>
            <a:ext cx="3756725" cy="2998800"/>
          </a:xfrm>
          <a:custGeom>
            <a:avLst/>
            <a:gdLst>
              <a:gd name="connsiteX0" fmla="*/ 1878366 w 3756725"/>
              <a:gd name="connsiteY0" fmla="*/ 0 h 2998800"/>
              <a:gd name="connsiteX1" fmla="*/ 945865 w 3756725"/>
              <a:gd name="connsiteY1" fmla="*/ 631975 h 2998800"/>
              <a:gd name="connsiteX2" fmla="*/ 0 w 3756725"/>
              <a:gd name="connsiteY2" fmla="*/ 2998800 h 2998800"/>
              <a:gd name="connsiteX3" fmla="*/ 736615 w 3756725"/>
              <a:gd name="connsiteY3" fmla="*/ 2998800 h 2998800"/>
              <a:gd name="connsiteX4" fmla="*/ 1552323 w 3756725"/>
              <a:gd name="connsiteY4" fmla="*/ 955715 h 2998800"/>
              <a:gd name="connsiteX5" fmla="*/ 2204407 w 3756725"/>
              <a:gd name="connsiteY5" fmla="*/ 955715 h 2998800"/>
              <a:gd name="connsiteX6" fmla="*/ 3020110 w 3756725"/>
              <a:gd name="connsiteY6" fmla="*/ 2998800 h 2998800"/>
              <a:gd name="connsiteX7" fmla="*/ 3756725 w 3756725"/>
              <a:gd name="connsiteY7" fmla="*/ 2998800 h 2998800"/>
              <a:gd name="connsiteX8" fmla="*/ 2810862 w 3756725"/>
              <a:gd name="connsiteY8" fmla="*/ 631975 h 2998800"/>
              <a:gd name="connsiteX9" fmla="*/ 1878366 w 3756725"/>
              <a:gd name="connsiteY9" fmla="*/ 0 h 29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6725" h="2998800">
                <a:moveTo>
                  <a:pt x="1878366" y="0"/>
                </a:moveTo>
                <a:cubicBezTo>
                  <a:pt x="1467701" y="0"/>
                  <a:pt x="1098404" y="250279"/>
                  <a:pt x="945865" y="631975"/>
                </a:cubicBezTo>
                <a:lnTo>
                  <a:pt x="0" y="2998800"/>
                </a:lnTo>
                <a:lnTo>
                  <a:pt x="736615" y="2998800"/>
                </a:lnTo>
                <a:lnTo>
                  <a:pt x="1552323" y="955715"/>
                </a:lnTo>
                <a:cubicBezTo>
                  <a:pt x="1669995" y="660990"/>
                  <a:pt x="2086738" y="660990"/>
                  <a:pt x="2204407" y="955715"/>
                </a:cubicBezTo>
                <a:lnTo>
                  <a:pt x="3020110" y="2998800"/>
                </a:lnTo>
                <a:lnTo>
                  <a:pt x="3756725" y="2998800"/>
                </a:lnTo>
                <a:lnTo>
                  <a:pt x="2810862" y="631975"/>
                </a:lnTo>
                <a:cubicBezTo>
                  <a:pt x="2658334" y="250279"/>
                  <a:pt x="2289032" y="0"/>
                  <a:pt x="187836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endParaRPr lang="ru-RU" sz="1200">
              <a:solidFill>
                <a:schemeClr val="lt1"/>
              </a:solidFill>
            </a:endParaRPr>
          </a:p>
        </p:txBody>
      </p:sp>
      <p:pic>
        <p:nvPicPr>
          <p:cNvPr id="11" name="Рисунок 10">
            <a:extLst>
              <a:ext uri="{FF2B5EF4-FFF2-40B4-BE49-F238E27FC236}">
                <a16:creationId xmlns:a16="http://schemas.microsoft.com/office/drawing/2014/main" id="{0957A6EE-2363-7240-913D-B069FC1866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9408524" y="4074524"/>
            <a:ext cx="2569362" cy="2997589"/>
          </a:xfrm>
          <a:prstGeom prst="rect">
            <a:avLst/>
          </a:prstGeom>
        </p:spPr>
      </p:pic>
      <p:pic>
        <p:nvPicPr>
          <p:cNvPr id="13" name="Рисунок 12">
            <a:extLst>
              <a:ext uri="{FF2B5EF4-FFF2-40B4-BE49-F238E27FC236}">
                <a16:creationId xmlns:a16="http://schemas.microsoft.com/office/drawing/2014/main" id="{89F80221-D45F-8647-9C09-F99499A4BC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071964" y="-1119978"/>
            <a:ext cx="757632" cy="2997589"/>
          </a:xfrm>
          <a:prstGeom prst="rect">
            <a:avLst/>
          </a:prstGeom>
        </p:spPr>
      </p:pic>
      <p:pic>
        <p:nvPicPr>
          <p:cNvPr id="14" name="Рисунок 13">
            <a:extLst>
              <a:ext uri="{FF2B5EF4-FFF2-40B4-BE49-F238E27FC236}">
                <a16:creationId xmlns:a16="http://schemas.microsoft.com/office/drawing/2014/main" id="{20F6139F-F42E-FB4B-9B8A-6C2DEDBA40D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9800000">
            <a:off x="7620919" y="1462172"/>
            <a:ext cx="757632" cy="2997589"/>
          </a:xfrm>
          <a:prstGeom prst="rect">
            <a:avLst/>
          </a:prstGeom>
        </p:spPr>
      </p:pic>
      <p:sp>
        <p:nvSpPr>
          <p:cNvPr id="15" name="TextBox 14">
            <a:extLst>
              <a:ext uri="{FF2B5EF4-FFF2-40B4-BE49-F238E27FC236}">
                <a16:creationId xmlns:a16="http://schemas.microsoft.com/office/drawing/2014/main" id="{11088EFB-F108-F941-8DF1-CEBA24FC0B41}"/>
              </a:ext>
            </a:extLst>
          </p:cNvPr>
          <p:cNvSpPr txBox="1"/>
          <p:nvPr userDrawn="1"/>
        </p:nvSpPr>
        <p:spPr>
          <a:xfrm>
            <a:off x="3575720" y="-583547"/>
            <a:ext cx="3096343" cy="307777"/>
          </a:xfrm>
          <a:prstGeom prst="rect">
            <a:avLst/>
          </a:prstGeom>
          <a:noFill/>
        </p:spPr>
        <p:txBody>
          <a:bodyPr wrap="square" lIns="0" tIns="0" rIns="0" bIns="0" rtlCol="0" anchor="t">
            <a:spAutoFit/>
          </a:bodyPr>
          <a:lstStyle/>
          <a:p>
            <a:r>
              <a:rPr lang="ru-RU" sz="1000" dirty="0"/>
              <a:t>Альтернативный вариант</a:t>
            </a:r>
            <a:br>
              <a:rPr lang="ru-RU" sz="1000" dirty="0"/>
            </a:br>
            <a:r>
              <a:rPr lang="ru-RU" sz="1000" dirty="0"/>
              <a:t>титульного слайда</a:t>
            </a:r>
          </a:p>
        </p:txBody>
      </p:sp>
      <p:sp>
        <p:nvSpPr>
          <p:cNvPr id="16" name="TextBox 15">
            <a:extLst>
              <a:ext uri="{FF2B5EF4-FFF2-40B4-BE49-F238E27FC236}">
                <a16:creationId xmlns:a16="http://schemas.microsoft.com/office/drawing/2014/main" id="{C16F203F-18B4-0B4B-B6AE-F1808849E7EC}"/>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17" name="Рисунок 3">
            <a:extLst>
              <a:ext uri="{FF2B5EF4-FFF2-40B4-BE49-F238E27FC236}">
                <a16:creationId xmlns:a16="http://schemas.microsoft.com/office/drawing/2014/main" id="{30A05ABD-0B80-124D-A667-A9906347915B}"/>
              </a:ext>
            </a:extLst>
          </p:cNvPr>
          <p:cNvSpPr>
            <a:spLocks noGrp="1"/>
          </p:cNvSpPr>
          <p:nvPr>
            <p:ph type="pic" sz="quarter" idx="12"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
        <p:nvSpPr>
          <p:cNvPr id="3" name="Заголовок 1">
            <a:extLst>
              <a:ext uri="{FF2B5EF4-FFF2-40B4-BE49-F238E27FC236}">
                <a16:creationId xmlns:a16="http://schemas.microsoft.com/office/drawing/2014/main" id="{5A729B3E-6BD5-A4E1-9520-FA34451CFFB0}"/>
              </a:ext>
            </a:extLst>
          </p:cNvPr>
          <p:cNvSpPr>
            <a:spLocks noGrp="1"/>
          </p:cNvSpPr>
          <p:nvPr>
            <p:ph type="ctrTitle" hasCustomPrompt="1"/>
          </p:nvPr>
        </p:nvSpPr>
        <p:spPr>
          <a:xfrm>
            <a:off x="695325" y="3807624"/>
            <a:ext cx="5400675" cy="738664"/>
          </a:xfrm>
        </p:spPr>
        <p:txBody>
          <a:bodyPr anchor="b"/>
          <a:lstStyle>
            <a:lvl1pPr algn="l">
              <a:lnSpc>
                <a:spcPct val="100000"/>
              </a:lnSpc>
              <a:defRPr sz="4800" spc="0" baseline="0">
                <a:solidFill>
                  <a:schemeClr val="bg1"/>
                </a:solidFill>
              </a:defRPr>
            </a:lvl1pPr>
          </a:lstStyle>
          <a:p>
            <a:r>
              <a:rPr lang="en-US" dirty="0"/>
              <a:t>Presentation</a:t>
            </a:r>
            <a:r>
              <a:rPr lang="ru-RU" dirty="0"/>
              <a:t> </a:t>
            </a:r>
            <a:r>
              <a:rPr lang="en-US" dirty="0"/>
              <a:t>title</a:t>
            </a:r>
            <a:endParaRPr lang="ru-RU" dirty="0"/>
          </a:p>
        </p:txBody>
      </p:sp>
      <p:sp>
        <p:nvSpPr>
          <p:cNvPr id="4" name="Текст 7">
            <a:extLst>
              <a:ext uri="{FF2B5EF4-FFF2-40B4-BE49-F238E27FC236}">
                <a16:creationId xmlns:a16="http://schemas.microsoft.com/office/drawing/2014/main" id="{E005C6CE-45BE-4176-4E22-22A6F2E54323}"/>
              </a:ext>
            </a:extLst>
          </p:cNvPr>
          <p:cNvSpPr>
            <a:spLocks noGrp="1"/>
          </p:cNvSpPr>
          <p:nvPr>
            <p:ph type="body" sz="quarter" idx="10" hasCustomPrompt="1"/>
          </p:nvPr>
        </p:nvSpPr>
        <p:spPr>
          <a:xfrm>
            <a:off x="695325" y="5147900"/>
            <a:ext cx="5400676" cy="369332"/>
          </a:xfrm>
        </p:spPr>
        <p:txBody>
          <a:bodyPr wrap="square" anchor="b">
            <a:noAutofit/>
          </a:bodyPr>
          <a:lstStyle>
            <a:lvl1pPr>
              <a:defRPr sz="2400">
                <a:solidFill>
                  <a:schemeClr val="bg1"/>
                </a:solidFill>
              </a:defRPr>
            </a:lvl1pPr>
          </a:lstStyle>
          <a:p>
            <a:pPr lvl="0"/>
            <a:r>
              <a:rPr lang="ru-RU" dirty="0"/>
              <a:t>Имя спикера</a:t>
            </a:r>
          </a:p>
        </p:txBody>
      </p:sp>
      <p:sp>
        <p:nvSpPr>
          <p:cNvPr id="5" name="Текст 7">
            <a:extLst>
              <a:ext uri="{FF2B5EF4-FFF2-40B4-BE49-F238E27FC236}">
                <a16:creationId xmlns:a16="http://schemas.microsoft.com/office/drawing/2014/main" id="{854DD81E-4FAD-B19D-F7E7-5749D4CF3CD1}"/>
              </a:ext>
            </a:extLst>
          </p:cNvPr>
          <p:cNvSpPr>
            <a:spLocks noGrp="1"/>
          </p:cNvSpPr>
          <p:nvPr>
            <p:ph type="body" sz="quarter" idx="11" hasCustomPrompt="1"/>
          </p:nvPr>
        </p:nvSpPr>
        <p:spPr>
          <a:xfrm>
            <a:off x="695325" y="5661248"/>
            <a:ext cx="5400676" cy="246221"/>
          </a:xfrm>
        </p:spPr>
        <p:txBody>
          <a:bodyPr wrap="square">
            <a:spAutoFit/>
          </a:bodyPr>
          <a:lstStyle>
            <a:lvl1pPr>
              <a:defRPr sz="1600">
                <a:solidFill>
                  <a:schemeClr val="bg1"/>
                </a:solidFill>
              </a:defRPr>
            </a:lvl1pPr>
          </a:lstStyle>
          <a:p>
            <a:pPr lvl="0"/>
            <a:r>
              <a:rPr lang="ru-RU" dirty="0"/>
              <a:t>Должность</a:t>
            </a:r>
          </a:p>
        </p:txBody>
      </p:sp>
    </p:spTree>
    <p:extLst>
      <p:ext uri="{BB962C8B-B14F-4D97-AF65-F5344CB8AC3E}">
        <p14:creationId xmlns:p14="http://schemas.microsoft.com/office/powerpoint/2010/main" val="100003155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ntacts">
    <p:bg>
      <p:bgPr>
        <a:solidFill>
          <a:schemeClr val="accent3"/>
        </a:solidFill>
        <a:effectLst/>
      </p:bgPr>
    </p:bg>
    <p:spTree>
      <p:nvGrpSpPr>
        <p:cNvPr id="1" name=""/>
        <p:cNvGrpSpPr/>
        <p:nvPr/>
      </p:nvGrpSpPr>
      <p:grpSpPr>
        <a:xfrm>
          <a:off x="0" y="0"/>
          <a:ext cx="0" cy="0"/>
          <a:chOff x="0" y="0"/>
          <a:chExt cx="0" cy="0"/>
        </a:xfrm>
      </p:grpSpPr>
      <p:pic>
        <p:nvPicPr>
          <p:cNvPr id="47" name="Рисунок 46">
            <a:extLst>
              <a:ext uri="{FF2B5EF4-FFF2-40B4-BE49-F238E27FC236}">
                <a16:creationId xmlns:a16="http://schemas.microsoft.com/office/drawing/2014/main" id="{D82BDFB6-7373-3B4A-BA7C-3DE6A9AC70C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1423" y="909000"/>
            <a:ext cx="2620809" cy="795873"/>
          </a:xfrm>
          <a:prstGeom prst="rect">
            <a:avLst/>
          </a:prstGeom>
        </p:spPr>
      </p:pic>
      <p:sp>
        <p:nvSpPr>
          <p:cNvPr id="22" name="TextBox 21">
            <a:extLst>
              <a:ext uri="{FF2B5EF4-FFF2-40B4-BE49-F238E27FC236}">
                <a16:creationId xmlns:a16="http://schemas.microsoft.com/office/drawing/2014/main" id="{4581076E-2390-4445-ADE0-71983186D154}"/>
              </a:ext>
            </a:extLst>
          </p:cNvPr>
          <p:cNvSpPr txBox="1"/>
          <p:nvPr userDrawn="1"/>
        </p:nvSpPr>
        <p:spPr>
          <a:xfrm>
            <a:off x="3575720" y="-737435"/>
            <a:ext cx="4464000" cy="461665"/>
          </a:xfrm>
          <a:prstGeom prst="rect">
            <a:avLst/>
          </a:prstGeom>
          <a:noFill/>
        </p:spPr>
        <p:txBody>
          <a:bodyPr wrap="square" lIns="0" tIns="0" rIns="0" bIns="0" rtlCol="0" anchor="t">
            <a:spAutoFit/>
          </a:bodyPr>
          <a:lstStyle/>
          <a:p>
            <a:r>
              <a:rPr lang="ru-RU" sz="1000" dirty="0"/>
              <a:t>Завершающий слайд с ссылками на сайт и </a:t>
            </a:r>
            <a:r>
              <a:rPr lang="ru-RU" sz="1000" dirty="0" err="1"/>
              <a:t>соцсети</a:t>
            </a:r>
            <a:r>
              <a:rPr lang="ru-RU" sz="1000" dirty="0"/>
              <a:t>. Используй </a:t>
            </a:r>
            <a:br>
              <a:rPr lang="ru-RU" sz="1000" dirty="0"/>
            </a:br>
            <a:r>
              <a:rPr lang="ru-RU" sz="1000" dirty="0"/>
              <a:t>для выступлений на конференциях и других внешних мероприятиях, чтобы дать слушателям возможность узнать больше об Институте.</a:t>
            </a:r>
          </a:p>
        </p:txBody>
      </p:sp>
      <p:sp>
        <p:nvSpPr>
          <p:cNvPr id="23" name="TextBox 22">
            <a:extLst>
              <a:ext uri="{FF2B5EF4-FFF2-40B4-BE49-F238E27FC236}">
                <a16:creationId xmlns:a16="http://schemas.microsoft.com/office/drawing/2014/main" id="{48ECD8F2-73D8-7E40-84C6-F1CBF35361D7}"/>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25" name="Скругленный прямоугольник 24">
            <a:extLst>
              <a:ext uri="{FF2B5EF4-FFF2-40B4-BE49-F238E27FC236}">
                <a16:creationId xmlns:a16="http://schemas.microsoft.com/office/drawing/2014/main" id="{2B77A157-F2ED-3746-A99B-F7A9F86BE408}"/>
              </a:ext>
            </a:extLst>
          </p:cNvPr>
          <p:cNvSpPr/>
          <p:nvPr userDrawn="1"/>
        </p:nvSpPr>
        <p:spPr>
          <a:xfrm>
            <a:off x="7271786" y="909000"/>
            <a:ext cx="3744416" cy="5040000"/>
          </a:xfrm>
          <a:prstGeom prst="roundRect">
            <a:avLst>
              <a:gd name="adj" fmla="val 71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pic>
        <p:nvPicPr>
          <p:cNvPr id="26" name="Рисунок 25">
            <a:extLst>
              <a:ext uri="{FF2B5EF4-FFF2-40B4-BE49-F238E27FC236}">
                <a16:creationId xmlns:a16="http://schemas.microsoft.com/office/drawing/2014/main" id="{AF568B3C-6676-4C4C-BC3F-D43301B023EF}"/>
              </a:ext>
            </a:extLst>
          </p:cNvPr>
          <p:cNvPicPr>
            <a:picLocks noChangeAspect="1"/>
          </p:cNvPicPr>
          <p:nvPr userDrawn="1"/>
        </p:nvPicPr>
        <p:blipFill rotWithShape="1">
          <a:blip r:embed="rId4"/>
          <a:srcRect l="7663" t="7663" r="7663" b="7663"/>
          <a:stretch/>
        </p:blipFill>
        <p:spPr>
          <a:xfrm>
            <a:off x="7649994" y="1268760"/>
            <a:ext cx="2988000" cy="2988000"/>
          </a:xfrm>
          <a:prstGeom prst="rect">
            <a:avLst/>
          </a:prstGeom>
        </p:spPr>
      </p:pic>
      <p:sp>
        <p:nvSpPr>
          <p:cNvPr id="48" name="TextBox 47">
            <a:extLst>
              <a:ext uri="{FF2B5EF4-FFF2-40B4-BE49-F238E27FC236}">
                <a16:creationId xmlns:a16="http://schemas.microsoft.com/office/drawing/2014/main" id="{A29316DD-5BC5-2949-BFDE-F0646B0F5A12}"/>
              </a:ext>
            </a:extLst>
          </p:cNvPr>
          <p:cNvSpPr txBox="1"/>
          <p:nvPr userDrawn="1"/>
        </p:nvSpPr>
        <p:spPr>
          <a:xfrm>
            <a:off x="8686339" y="4596517"/>
            <a:ext cx="915315" cy="246221"/>
          </a:xfrm>
          <a:prstGeom prst="rect">
            <a:avLst/>
          </a:prstGeom>
          <a:noFill/>
        </p:spPr>
        <p:txBody>
          <a:bodyPr wrap="none" lIns="0" tIns="0" rIns="0" bIns="0" rtlCol="0" anchor="ctr">
            <a:spAutoFit/>
          </a:bodyPr>
          <a:lstStyle/>
          <a:p>
            <a:pPr algn="ctr"/>
            <a:r>
              <a:rPr lang="en-US" sz="1600" dirty="0">
                <a:latin typeface="+mn-lt"/>
              </a:rPr>
              <a:t>Telegram</a:t>
            </a:r>
            <a:endParaRPr lang="ru-RU" sz="1600" dirty="0">
              <a:latin typeface="+mn-lt"/>
            </a:endParaRPr>
          </a:p>
        </p:txBody>
      </p:sp>
      <p:sp>
        <p:nvSpPr>
          <p:cNvPr id="49" name="TextBox 48">
            <a:extLst>
              <a:ext uri="{FF2B5EF4-FFF2-40B4-BE49-F238E27FC236}">
                <a16:creationId xmlns:a16="http://schemas.microsoft.com/office/drawing/2014/main" id="{7CEB92EB-2ED5-F442-8AC1-0B9846770A8D}"/>
              </a:ext>
            </a:extLst>
          </p:cNvPr>
          <p:cNvSpPr txBox="1"/>
          <p:nvPr userDrawn="1"/>
        </p:nvSpPr>
        <p:spPr>
          <a:xfrm>
            <a:off x="8164560" y="5024789"/>
            <a:ext cx="1958870" cy="492443"/>
          </a:xfrm>
          <a:prstGeom prst="rect">
            <a:avLst/>
          </a:prstGeom>
          <a:noFill/>
        </p:spPr>
        <p:txBody>
          <a:bodyPr wrap="none" lIns="0" tIns="0" rIns="0" bIns="0" rtlCol="0" anchor="t">
            <a:spAutoFit/>
          </a:bodyPr>
          <a:lstStyle/>
          <a:p>
            <a:pPr algn="ctr"/>
            <a:r>
              <a:rPr lang="en-US" sz="1600" dirty="0">
                <a:solidFill>
                  <a:schemeClr val="tx2"/>
                </a:solidFill>
              </a:rPr>
              <a:t>Artificial Intelligence</a:t>
            </a:r>
            <a:br>
              <a:rPr lang="ru-RU" sz="1600" dirty="0">
                <a:solidFill>
                  <a:schemeClr val="tx2"/>
                </a:solidFill>
              </a:rPr>
            </a:br>
            <a:r>
              <a:rPr lang="en-US" sz="1600" dirty="0">
                <a:solidFill>
                  <a:schemeClr val="tx2"/>
                </a:solidFill>
              </a:rPr>
              <a:t>Research Institute</a:t>
            </a:r>
            <a:endParaRPr lang="ru-RU" sz="1600" dirty="0">
              <a:solidFill>
                <a:schemeClr val="tx2"/>
              </a:solidFill>
            </a:endParaRPr>
          </a:p>
        </p:txBody>
      </p:sp>
    </p:spTree>
    <p:extLst>
      <p:ext uri="{BB962C8B-B14F-4D97-AF65-F5344CB8AC3E}">
        <p14:creationId xmlns:p14="http://schemas.microsoft.com/office/powerpoint/2010/main" val="40980809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FDBED-36CF-64E5-A11F-2C053F4FD41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D1827449-1C39-1076-B316-EBD88EF28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EE0E322-03F9-183A-4D54-174732CC6B12}"/>
              </a:ext>
            </a:extLst>
          </p:cNvPr>
          <p:cNvSpPr>
            <a:spLocks noGrp="1"/>
          </p:cNvSpPr>
          <p:nvPr>
            <p:ph type="dt" sz="half" idx="10"/>
          </p:nvPr>
        </p:nvSpPr>
        <p:spPr/>
        <p:txBody>
          <a:bodyPr/>
          <a:lstStyle/>
          <a:p>
            <a:endParaRPr lang="ru-RU"/>
          </a:p>
        </p:txBody>
      </p:sp>
      <p:sp>
        <p:nvSpPr>
          <p:cNvPr id="5" name="Нижний колонтитул 4">
            <a:extLst>
              <a:ext uri="{FF2B5EF4-FFF2-40B4-BE49-F238E27FC236}">
                <a16:creationId xmlns:a16="http://schemas.microsoft.com/office/drawing/2014/main" id="{2955498F-5984-3B04-2B89-6BDDEE73858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666E927-81A5-0720-74D2-5FF594AFAF56}"/>
              </a:ext>
            </a:extLst>
          </p:cNvPr>
          <p:cNvSpPr>
            <a:spLocks noGrp="1"/>
          </p:cNvSpPr>
          <p:nvPr>
            <p:ph type="sldNum" sz="quarter" idx="12"/>
          </p:nvPr>
        </p:nvSpPr>
        <p:spPr/>
        <p:txBody>
          <a:bodyPr/>
          <a:lstStyle/>
          <a:p>
            <a:fld id="{E1EFD5C1-5DF0-9C47-AD45-43AF648E3522}" type="slidenum">
              <a:rPr lang="ru-RU" smtClean="0"/>
              <a:t>‹#›</a:t>
            </a:fld>
            <a:endParaRPr lang="ru-RU"/>
          </a:p>
        </p:txBody>
      </p:sp>
    </p:spTree>
    <p:extLst>
      <p:ext uri="{BB962C8B-B14F-4D97-AF65-F5344CB8AC3E}">
        <p14:creationId xmlns:p14="http://schemas.microsoft.com/office/powerpoint/2010/main" val="56600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Tm="20000">
        <p159:morph option="byObject"/>
      </p:transition>
    </mc:Choice>
    <mc:Fallback xmlns="">
      <p:transition spd="slow" advTm="20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slide">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D5804B-ACDA-EF45-AC29-EC178856A1B8}"/>
              </a:ext>
            </a:extLst>
          </p:cNvPr>
          <p:cNvSpPr txBox="1"/>
          <p:nvPr userDrawn="1"/>
        </p:nvSpPr>
        <p:spPr>
          <a:xfrm>
            <a:off x="3575720" y="-737435"/>
            <a:ext cx="3096344" cy="307777"/>
          </a:xfrm>
          <a:prstGeom prst="rect">
            <a:avLst/>
          </a:prstGeom>
          <a:noFill/>
        </p:spPr>
        <p:txBody>
          <a:bodyPr wrap="square" lIns="0" tIns="0" rIns="0" bIns="0" rtlCol="0" anchor="t">
            <a:spAutoFit/>
          </a:bodyPr>
          <a:lstStyle/>
          <a:p>
            <a:r>
              <a:rPr lang="ru-RU" sz="1000" dirty="0"/>
              <a:t>Простой завершающий слайд для </a:t>
            </a:r>
            <a:br>
              <a:rPr lang="ru-RU" sz="1000" dirty="0"/>
            </a:br>
            <a:r>
              <a:rPr lang="ru-RU" sz="1000" dirty="0"/>
              <a:t>внутренних мероприятий и рабочих встреч</a:t>
            </a:r>
          </a:p>
        </p:txBody>
      </p:sp>
      <p:sp>
        <p:nvSpPr>
          <p:cNvPr id="5" name="TextBox 4">
            <a:extLst>
              <a:ext uri="{FF2B5EF4-FFF2-40B4-BE49-F238E27FC236}">
                <a16:creationId xmlns:a16="http://schemas.microsoft.com/office/drawing/2014/main" id="{E3AA7809-0A14-B14D-8E9E-478EE8842E28}"/>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Tree>
    <p:extLst>
      <p:ext uri="{BB962C8B-B14F-4D97-AF65-F5344CB8AC3E}">
        <p14:creationId xmlns:p14="http://schemas.microsoft.com/office/powerpoint/2010/main" val="2468880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Текст или диаграмма">
    <p:spTree>
      <p:nvGrpSpPr>
        <p:cNvPr id="1" name=""/>
        <p:cNvGrpSpPr/>
        <p:nvPr/>
      </p:nvGrpSpPr>
      <p:grpSpPr>
        <a:xfrm>
          <a:off x="0" y="0"/>
          <a:ext cx="0" cy="0"/>
          <a:chOff x="0" y="0"/>
          <a:chExt cx="0" cy="0"/>
        </a:xfrm>
      </p:grpSpPr>
      <p:sp>
        <p:nvSpPr>
          <p:cNvPr id="6" name="Текст 3">
            <a:extLst>
              <a:ext uri="{FF2B5EF4-FFF2-40B4-BE49-F238E27FC236}">
                <a16:creationId xmlns:a16="http://schemas.microsoft.com/office/drawing/2014/main" id="{D36581E4-11D0-4245-B633-4CB16662B52B}"/>
              </a:ext>
            </a:extLst>
          </p:cNvPr>
          <p:cNvSpPr>
            <a:spLocks noGrp="1"/>
          </p:cNvSpPr>
          <p:nvPr>
            <p:ph type="body" sz="quarter" idx="13" hasCustomPrompt="1"/>
          </p:nvPr>
        </p:nvSpPr>
        <p:spPr>
          <a:xfrm>
            <a:off x="793851" y="1911350"/>
            <a:ext cx="10611691" cy="4213225"/>
          </a:xfrm>
        </p:spPr>
        <p:txBody>
          <a:bodyPr>
            <a:noAutofit/>
          </a:bodyPr>
          <a:lstStyle>
            <a:lvl1pPr marL="0" marR="0" indent="0" algn="l" defTabSz="914310" rtl="0" eaLnBrk="1" fontAlgn="auto" latinLnBrk="0" hangingPunct="1">
              <a:lnSpc>
                <a:spcPct val="100000"/>
              </a:lnSpc>
              <a:spcBef>
                <a:spcPts val="0"/>
              </a:spcBef>
              <a:spcAft>
                <a:spcPts val="300"/>
              </a:spcAft>
              <a:buClrTx/>
              <a:buSzTx/>
              <a:buFontTx/>
              <a:buNone/>
              <a:tabLst/>
              <a:defRPr sz="3000" b="0" i="0">
                <a:solidFill>
                  <a:schemeClr val="tx2"/>
                </a:solidFill>
                <a:latin typeface="YS Geo Regular" pitchFamily="2" charset="77"/>
                <a:cs typeface="YS Geo Regular" pitchFamily="2" charset="77"/>
              </a:defRPr>
            </a:lvl1pPr>
            <a:lvl2pPr marL="18" marR="0" indent="0" algn="l" defTabSz="953953" rtl="0" eaLnBrk="1" fontAlgn="auto" latinLnBrk="0" hangingPunct="1">
              <a:lnSpc>
                <a:spcPct val="100000"/>
              </a:lnSpc>
              <a:spcBef>
                <a:spcPts val="0"/>
              </a:spcBef>
              <a:spcAft>
                <a:spcPts val="300"/>
              </a:spcAft>
              <a:buClr>
                <a:schemeClr val="bg2"/>
              </a:buClr>
              <a:buSzPct val="120000"/>
              <a:buFont typeface="Arial Unicode MS" panose="020B0604020202020204" pitchFamily="34" charset="-128"/>
              <a:buNone/>
              <a:tabLst/>
              <a:defRPr sz="3000" b="0" i="0">
                <a:solidFill>
                  <a:schemeClr val="tx2"/>
                </a:solidFill>
                <a:latin typeface="YS Geo Regular" pitchFamily="2" charset="77"/>
                <a:cs typeface="YS Geo Regular" pitchFamily="2" charset="77"/>
              </a:defRPr>
            </a:lvl2pPr>
            <a:lvl3pPr marL="360000" marR="0" indent="-357982" algn="l" defTabSz="914310" rtl="0" eaLnBrk="1" fontAlgn="auto" latinLnBrk="0" hangingPunct="1">
              <a:lnSpc>
                <a:spcPct val="100000"/>
              </a:lnSpc>
              <a:spcBef>
                <a:spcPts val="0"/>
              </a:spcBef>
              <a:spcAft>
                <a:spcPts val="300"/>
              </a:spcAft>
              <a:buClr>
                <a:schemeClr val="bg1"/>
              </a:buClr>
              <a:buSzPct val="100000"/>
              <a:buFont typeface="System Font Regular"/>
              <a:buChar char="*"/>
              <a:tabLst/>
              <a:defRPr sz="3000" b="0" i="0">
                <a:solidFill>
                  <a:schemeClr val="tx2"/>
                </a:solidFill>
                <a:latin typeface="YS Geo Regular" pitchFamily="2" charset="77"/>
                <a:cs typeface="YS Geo Regular" pitchFamily="2" charset="77"/>
              </a:defRPr>
            </a:lvl3pPr>
            <a:lvl4pPr marL="360000" marR="0" indent="-357982" algn="l" defTabSz="914310" rtl="0" eaLnBrk="1" fontAlgn="auto" latinLnBrk="0" hangingPunct="1">
              <a:lnSpc>
                <a:spcPct val="100000"/>
              </a:lnSpc>
              <a:spcBef>
                <a:spcPts val="0"/>
              </a:spcBef>
              <a:spcAft>
                <a:spcPts val="300"/>
              </a:spcAft>
              <a:buClrTx/>
              <a:buSzTx/>
              <a:buFont typeface="+mj-lt"/>
              <a:buAutoNum type="arabicPeriod"/>
              <a:tabLst/>
              <a:defRPr sz="3000" b="0" i="0">
                <a:solidFill>
                  <a:schemeClr val="tx2"/>
                </a:solidFill>
              </a:defRPr>
            </a:lvl4pPr>
            <a:lvl5pPr marL="0" marR="0" indent="0" algn="l" defTabSz="914310" rtl="0" eaLnBrk="1" fontAlgn="auto" latinLnBrk="0" hangingPunct="1">
              <a:lnSpc>
                <a:spcPct val="100000"/>
              </a:lnSpc>
              <a:spcBef>
                <a:spcPts val="0"/>
              </a:spcBef>
              <a:spcAft>
                <a:spcPts val="300"/>
              </a:spcAft>
              <a:buClrTx/>
              <a:buSzTx/>
              <a:buFontTx/>
              <a:buNone/>
              <a:tabLst/>
              <a:defRPr sz="3000" b="0" i="0">
                <a:solidFill>
                  <a:schemeClr val="tx2"/>
                </a:solidFill>
              </a:defRPr>
            </a:lvl5pPr>
          </a:lstStyle>
          <a:p>
            <a:pPr lvl="0"/>
            <a:r>
              <a:rPr lang="ru-RU" dirty="0"/>
              <a:t>Образец текста</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
        <p:nvSpPr>
          <p:cNvPr id="2" name="Заголовок 3">
            <a:extLst>
              <a:ext uri="{FF2B5EF4-FFF2-40B4-BE49-F238E27FC236}">
                <a16:creationId xmlns:a16="http://schemas.microsoft.com/office/drawing/2014/main" id="{5C8199DF-C6C7-DBFC-431B-DF06AEFFA0B8}"/>
              </a:ext>
            </a:extLst>
          </p:cNvPr>
          <p:cNvSpPr>
            <a:spLocks noGrp="1"/>
          </p:cNvSpPr>
          <p:nvPr>
            <p:ph type="title" hasCustomPrompt="1"/>
          </p:nvPr>
        </p:nvSpPr>
        <p:spPr>
          <a:xfrm>
            <a:off x="793852" y="822748"/>
            <a:ext cx="10617097" cy="733797"/>
          </a:xfrm>
          <a:prstGeom prst="rect">
            <a:avLst/>
          </a:prstGeom>
        </p:spPr>
        <p:txBody>
          <a:bodyPr vert="horz" lIns="0" tIns="0" rIns="0" bIns="0" rtlCol="0" anchor="t">
            <a:noAutofit/>
          </a:bodyPr>
          <a:lstStyle>
            <a:lvl1pPr>
              <a:lnSpc>
                <a:spcPct val="80000"/>
              </a:lnSpc>
              <a:defRPr/>
            </a:lvl1pPr>
          </a:lstStyle>
          <a:p>
            <a:r>
              <a:rPr lang="ru-RU" dirty="0"/>
              <a:t>Образец заголовка</a:t>
            </a:r>
          </a:p>
        </p:txBody>
      </p:sp>
      <p:sp>
        <p:nvSpPr>
          <p:cNvPr id="3" name="Footer Placeholder 4">
            <a:extLst>
              <a:ext uri="{FF2B5EF4-FFF2-40B4-BE49-F238E27FC236}">
                <a16:creationId xmlns:a16="http://schemas.microsoft.com/office/drawing/2014/main" id="{5445EEB3-6245-F3D9-5354-2375C27ADF2E}"/>
              </a:ext>
            </a:extLst>
          </p:cNvPr>
          <p:cNvSpPr>
            <a:spLocks noGrp="1"/>
          </p:cNvSpPr>
          <p:nvPr>
            <p:ph type="ftr" sz="quarter" idx="3"/>
          </p:nvPr>
        </p:nvSpPr>
        <p:spPr>
          <a:xfrm>
            <a:off x="793851" y="6307138"/>
            <a:ext cx="8783366" cy="184150"/>
          </a:xfrm>
          <a:prstGeom prst="rect">
            <a:avLst/>
          </a:prstGeom>
        </p:spPr>
        <p:txBody>
          <a:bodyPr vert="horz" lIns="0" tIns="0" rIns="0" bIns="0" rtlCol="0" anchor="b"/>
          <a:lstStyle>
            <a:lvl1pPr algn="l">
              <a:lnSpc>
                <a:spcPct val="100000"/>
              </a:lnSpc>
              <a:defRPr sz="1200" b="0" i="0" baseline="0">
                <a:solidFill>
                  <a:schemeClr val="tx2"/>
                </a:solidFill>
                <a:latin typeface="YS Geo Regular" pitchFamily="2" charset="77"/>
                <a:cs typeface="YS Geo Regular" pitchFamily="2" charset="77"/>
              </a:defRPr>
            </a:lvl1pPr>
          </a:lstStyle>
          <a:p>
            <a:r>
              <a:rPr lang="ru-RU" dirty="0"/>
              <a:t>Нижний колонтитул</a:t>
            </a:r>
          </a:p>
        </p:txBody>
      </p:sp>
      <p:sp>
        <p:nvSpPr>
          <p:cNvPr id="4" name="Slide Number Placeholder 5">
            <a:extLst>
              <a:ext uri="{FF2B5EF4-FFF2-40B4-BE49-F238E27FC236}">
                <a16:creationId xmlns:a16="http://schemas.microsoft.com/office/drawing/2014/main" id="{D3E321B3-CDFF-E003-A145-1676EFE4A192}"/>
              </a:ext>
            </a:extLst>
          </p:cNvPr>
          <p:cNvSpPr>
            <a:spLocks noGrp="1"/>
          </p:cNvSpPr>
          <p:nvPr>
            <p:ph type="sldNum" sz="quarter" idx="4"/>
          </p:nvPr>
        </p:nvSpPr>
        <p:spPr>
          <a:xfrm>
            <a:off x="10860001" y="6337300"/>
            <a:ext cx="546929" cy="153988"/>
          </a:xfrm>
          <a:prstGeom prst="rect">
            <a:avLst/>
          </a:prstGeom>
        </p:spPr>
        <p:txBody>
          <a:bodyPr vert="horz" lIns="0" tIns="0" rIns="0" bIns="0" rtlCol="0" anchor="b"/>
          <a:lstStyle>
            <a:lvl1pPr algn="r">
              <a:lnSpc>
                <a:spcPct val="100000"/>
              </a:lnSpc>
              <a:defRPr sz="1200" b="0" i="0">
                <a:solidFill>
                  <a:schemeClr val="tx2"/>
                </a:solidFill>
                <a:latin typeface="YS Geo Regular" pitchFamily="2" charset="77"/>
                <a:cs typeface="YS Geo Regular" pitchFamily="2" charset="77"/>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2072593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matchingName="1_Blank" userDrawn="1">
  <p:cSld name="1_Blank">
    <p:spTree>
      <p:nvGrpSpPr>
        <p:cNvPr id="1" name=""/>
        <p:cNvGrpSpPr/>
        <p:nvPr/>
      </p:nvGrpSpPr>
      <p:grpSpPr bwMode="auto">
        <a:xfrm>
          <a:off x="0" y="0"/>
          <a:ext cx="0" cy="0"/>
          <a:chOff x="0" y="0"/>
          <a:chExt cx="0" cy="0"/>
        </a:xfrm>
      </p:grpSpPr>
      <p:pic>
        <p:nvPicPr>
          <p:cNvPr id="18" name="Google Shape;18;p5"/>
          <p:cNvPicPr/>
          <p:nvPr/>
        </p:nvPicPr>
        <p:blipFill>
          <a:blip r:embed="rId2">
            <a:alphaModFix/>
          </a:blip>
          <a:stretch/>
        </p:blipFill>
        <p:spPr bwMode="auto">
          <a:xfrm>
            <a:off x="0" y="0"/>
            <a:ext cx="12192000" cy="6858000"/>
          </a:xfrm>
          <a:prstGeom prst="rect">
            <a:avLst/>
          </a:prstGeom>
          <a:noFill/>
          <a:ln>
            <a:noFill/>
          </a:ln>
        </p:spPr>
      </p:pic>
      <p:sp>
        <p:nvSpPr>
          <p:cNvPr id="19" name="Google Shape;19;p5"/>
          <p:cNvSpPr txBox="1">
            <a:spLocks noGrp="1"/>
          </p:cNvSpPr>
          <p:nvPr>
            <p:ph type="title"/>
          </p:nvPr>
        </p:nvSpPr>
        <p:spPr bwMode="auto">
          <a:xfrm>
            <a:off x="609600" y="355664"/>
            <a:ext cx="10728324" cy="1325563"/>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SzPts val="1400"/>
              <a:buNone/>
              <a:defRPr sz="2400" b="0" i="0">
                <a:solidFill>
                  <a:schemeClr val="lt1"/>
                </a:solidFill>
                <a:latin typeface="Play"/>
                <a:ea typeface="Play"/>
                <a:cs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20" name="Google Shape;20;p5"/>
          <p:cNvSpPr txBox="1"/>
          <p:nvPr/>
        </p:nvSpPr>
        <p:spPr bwMode="auto">
          <a:xfrm>
            <a:off x="11506200" y="6377940"/>
            <a:ext cx="685800" cy="342900"/>
          </a:xfrm>
          <a:prstGeom prst="rect">
            <a:avLst/>
          </a:prstGeom>
          <a:noFill/>
          <a:ln>
            <a:noFill/>
          </a:ln>
        </p:spPr>
        <p:txBody>
          <a:bodyPr spcFirstLastPara="1" wrap="square" lIns="91425" tIns="45700" rIns="91425" bIns="45700" anchor="t" anchorCtr="0">
            <a:noAutofit/>
          </a:bodyPr>
          <a:lstStyle/>
          <a:p>
            <a:pPr marL="0" marR="0" lvl="0" indent="0" algn="l">
              <a:spcBef>
                <a:spcPts val="0"/>
              </a:spcBef>
              <a:spcAft>
                <a:spcPts val="0"/>
              </a:spcAft>
              <a:buNone/>
              <a:defRPr/>
            </a:pPr>
            <a:fld id="{00000000-1234-1234-1234-123412341234}" type="slidenum">
              <a:rPr lang="ru-RU" sz="1000" b="0" i="0" u="none" strike="noStrike" cap="none">
                <a:solidFill>
                  <a:schemeClr val="lt1"/>
                </a:solidFill>
                <a:latin typeface="Arial"/>
                <a:ea typeface="Arial"/>
                <a:cs typeface="Arial"/>
              </a:rPr>
              <a:t>‹#›</a:t>
            </a:fld>
            <a:endParaRPr sz="1000" b="0" i="0" u="none" strike="noStrike" cap="none">
              <a:solidFill>
                <a:schemeClr val="lt1"/>
              </a:solidFill>
              <a:latin typeface="Arial"/>
              <a:ea typeface="Arial"/>
              <a:cs typeface="Arial"/>
            </a:endParaRPr>
          </a:p>
        </p:txBody>
      </p:sp>
      <p:sp>
        <p:nvSpPr>
          <p:cNvPr id="21" name="Google Shape;21;p5" descr="http://0EA31CCC4434E53C0ACC0F14C2194DB5.dms.sberbank.ru/0EA31CCC4434E53C0ACC0F14C2194DB5-9467F539EAFA06B116112EA96C7FCB5D-CC19418364EF5448D8D8C33EBABE7C47/1.png"/>
          <p:cNvSpPr/>
          <p:nvPr/>
        </p:nvSpPr>
        <p:spPr bwMode="auto">
          <a:xfrm>
            <a:off x="0" y="0"/>
            <a:ext cx="1587" cy="1587"/>
          </a:xfrm>
          <a:prstGeom prst="rect">
            <a:avLst/>
          </a:prstGeom>
          <a:noFill/>
          <a:ln>
            <a:noFill/>
          </a:ln>
        </p:spPr>
      </p:sp>
    </p:spTree>
    <p:extLst>
      <p:ext uri="{BB962C8B-B14F-4D97-AF65-F5344CB8AC3E}">
        <p14:creationId xmlns:p14="http://schemas.microsoft.com/office/powerpoint/2010/main" val="2485125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text">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5B86E3-8CCC-744C-92E7-3E4143E9DB22}"/>
              </a:ext>
            </a:extLst>
          </p:cNvPr>
          <p:cNvSpPr>
            <a:spLocks noGrp="1"/>
          </p:cNvSpPr>
          <p:nvPr>
            <p:ph type="title" hasCustomPrompt="1"/>
          </p:nvPr>
        </p:nvSpPr>
        <p:spPr/>
        <p:txBody>
          <a:bodyPr/>
          <a:lstStyle/>
          <a:p>
            <a:r>
              <a:rPr lang="en-US" dirty="0"/>
              <a:t>Slide title</a:t>
            </a:r>
            <a:endParaRPr lang="ru-RU" dirty="0"/>
          </a:p>
        </p:txBody>
      </p:sp>
      <p:sp>
        <p:nvSpPr>
          <p:cNvPr id="3" name="Объект 2">
            <a:extLst>
              <a:ext uri="{FF2B5EF4-FFF2-40B4-BE49-F238E27FC236}">
                <a16:creationId xmlns:a16="http://schemas.microsoft.com/office/drawing/2014/main" id="{4F3E28FD-751D-594C-B5FC-954F12DADE0E}"/>
              </a:ext>
            </a:extLst>
          </p:cNvPr>
          <p:cNvSpPr>
            <a:spLocks noGrp="1"/>
          </p:cNvSpPr>
          <p:nvPr>
            <p:ph idx="1" hasCustomPrompt="1"/>
          </p:nvPr>
        </p:nvSpPr>
        <p:spPr>
          <a:xfrm>
            <a:off x="695325" y="1809338"/>
            <a:ext cx="10801350" cy="4320000"/>
          </a:xfrm>
        </p:spPr>
        <p:txBody>
          <a:bodyPr/>
          <a:lstStyle>
            <a:lvl1pPr marL="0" indent="0">
              <a:buFontTx/>
              <a:buNone/>
              <a:defRPr/>
            </a:lvl1pPr>
          </a:lstStyle>
          <a:p>
            <a:r>
              <a:rPr lang="en-US" dirty="0"/>
              <a:t>Text</a:t>
            </a:r>
            <a:endParaRPr lang="ru-RU" dirty="0"/>
          </a:p>
        </p:txBody>
      </p:sp>
      <p:sp>
        <p:nvSpPr>
          <p:cNvPr id="5" name="Номер слайда 4">
            <a:extLst>
              <a:ext uri="{FF2B5EF4-FFF2-40B4-BE49-F238E27FC236}">
                <a16:creationId xmlns:a16="http://schemas.microsoft.com/office/drawing/2014/main" id="{584F1E64-7AC9-344E-A810-3639DF76A605}"/>
              </a:ext>
            </a:extLst>
          </p:cNvPr>
          <p:cNvSpPr>
            <a:spLocks noGrp="1"/>
          </p:cNvSpPr>
          <p:nvPr>
            <p:ph type="sldNum" sz="quarter" idx="12"/>
          </p:nvPr>
        </p:nvSpPr>
        <p:spPr>
          <a:xfrm>
            <a:off x="9768408" y="6508134"/>
            <a:ext cx="600455" cy="123111"/>
          </a:xfrm>
        </p:spPr>
        <p:txBody>
          <a:bodyPr/>
          <a:lstStyle/>
          <a:p>
            <a:fld id="{BB144CBE-8549-0F41-A10E-99F26268CFAC}" type="slidenum">
              <a:rPr lang="ru-RU" smtClean="0"/>
              <a:t>‹#›</a:t>
            </a:fld>
            <a:endParaRPr lang="ru-RU"/>
          </a:p>
        </p:txBody>
      </p:sp>
      <p:pic>
        <p:nvPicPr>
          <p:cNvPr id="7" name="Рисунок 6">
            <a:extLst>
              <a:ext uri="{FF2B5EF4-FFF2-40B4-BE49-F238E27FC236}">
                <a16:creationId xmlns:a16="http://schemas.microsoft.com/office/drawing/2014/main" id="{C6A3E7E6-732E-8E42-870B-BACA671670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9420" y="6434970"/>
            <a:ext cx="887255" cy="269437"/>
          </a:xfrm>
          <a:prstGeom prst="rect">
            <a:avLst/>
          </a:prstGeom>
        </p:spPr>
      </p:pic>
    </p:spTree>
    <p:extLst>
      <p:ext uri="{BB962C8B-B14F-4D97-AF65-F5344CB8AC3E}">
        <p14:creationId xmlns:p14="http://schemas.microsoft.com/office/powerpoint/2010/main" val="2474651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8" name="Номер слайда 5">
            <a:extLst>
              <a:ext uri="{FF2B5EF4-FFF2-40B4-BE49-F238E27FC236}">
                <a16:creationId xmlns:a16="http://schemas.microsoft.com/office/drawing/2014/main" id="{46DB0479-742A-0DB3-1639-D39F022DD1FD}"/>
              </a:ext>
            </a:extLst>
          </p:cNvPr>
          <p:cNvSpPr txBox="1">
            <a:spLocks/>
          </p:cNvSpPr>
          <p:nvPr userDrawn="1"/>
        </p:nvSpPr>
        <p:spPr>
          <a:xfrm>
            <a:off x="8984579" y="6309323"/>
            <a:ext cx="2743200" cy="365125"/>
          </a:xfrm>
          <a:prstGeom prst="rect">
            <a:avLst/>
          </a:prstGeom>
        </p:spPr>
        <p:txBody>
          <a:bodyPr vert="horz" lIns="91412" tIns="45706" rIns="91412" bIns="45706"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D83171-2574-D44B-A182-774981903098}" type="slidenum">
              <a:rPr lang="ru-RU" sz="1200" smtClean="0"/>
              <a:pPr/>
              <a:t>‹#›</a:t>
            </a:fld>
            <a:endParaRPr lang="ru-RU" sz="1200" dirty="0"/>
          </a:p>
        </p:txBody>
      </p:sp>
      <p:pic>
        <p:nvPicPr>
          <p:cNvPr id="9" name="Рисунок 8">
            <a:extLst>
              <a:ext uri="{FF2B5EF4-FFF2-40B4-BE49-F238E27FC236}">
                <a16:creationId xmlns:a16="http://schemas.microsoft.com/office/drawing/2014/main" id="{F0166B8A-B08C-9E8F-D92B-A7321071091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056443" y="548680"/>
            <a:ext cx="1672087" cy="518924"/>
          </a:xfrm>
          <a:prstGeom prst="rect">
            <a:avLst/>
          </a:prstGeom>
        </p:spPr>
      </p:pic>
    </p:spTree>
    <p:extLst>
      <p:ext uri="{BB962C8B-B14F-4D97-AF65-F5344CB8AC3E}">
        <p14:creationId xmlns:p14="http://schemas.microsoft.com/office/powerpoint/2010/main" val="3598221462"/>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4">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3" name="Рисунок 42">
            <a:extLst>
              <a:ext uri="{FF2B5EF4-FFF2-40B4-BE49-F238E27FC236}">
                <a16:creationId xmlns:a16="http://schemas.microsoft.com/office/drawing/2014/main" id="{E6BFA5DC-1C98-7E4A-BE5C-5BE58D1607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5324" y="728664"/>
            <a:ext cx="2016000" cy="612211"/>
          </a:xfrm>
          <a:prstGeom prst="rect">
            <a:avLst/>
          </a:prstGeom>
        </p:spPr>
      </p:pic>
      <p:sp>
        <p:nvSpPr>
          <p:cNvPr id="12" name="Рисунок 3">
            <a:extLst>
              <a:ext uri="{FF2B5EF4-FFF2-40B4-BE49-F238E27FC236}">
                <a16:creationId xmlns:a16="http://schemas.microsoft.com/office/drawing/2014/main" id="{9CCF0603-3AC0-9543-AE44-4AC4401F9AB1}"/>
              </a:ext>
            </a:extLst>
          </p:cNvPr>
          <p:cNvSpPr/>
          <p:nvPr/>
        </p:nvSpPr>
        <p:spPr>
          <a:xfrm rot="16200000">
            <a:off x="8815429" y="377452"/>
            <a:ext cx="3756725" cy="2998800"/>
          </a:xfrm>
          <a:custGeom>
            <a:avLst/>
            <a:gdLst>
              <a:gd name="connsiteX0" fmla="*/ 1878366 w 3756725"/>
              <a:gd name="connsiteY0" fmla="*/ 0 h 2998800"/>
              <a:gd name="connsiteX1" fmla="*/ 945865 w 3756725"/>
              <a:gd name="connsiteY1" fmla="*/ 631975 h 2998800"/>
              <a:gd name="connsiteX2" fmla="*/ 0 w 3756725"/>
              <a:gd name="connsiteY2" fmla="*/ 2998800 h 2998800"/>
              <a:gd name="connsiteX3" fmla="*/ 736615 w 3756725"/>
              <a:gd name="connsiteY3" fmla="*/ 2998800 h 2998800"/>
              <a:gd name="connsiteX4" fmla="*/ 1552323 w 3756725"/>
              <a:gd name="connsiteY4" fmla="*/ 955715 h 2998800"/>
              <a:gd name="connsiteX5" fmla="*/ 2204407 w 3756725"/>
              <a:gd name="connsiteY5" fmla="*/ 955715 h 2998800"/>
              <a:gd name="connsiteX6" fmla="*/ 3020110 w 3756725"/>
              <a:gd name="connsiteY6" fmla="*/ 2998800 h 2998800"/>
              <a:gd name="connsiteX7" fmla="*/ 3756725 w 3756725"/>
              <a:gd name="connsiteY7" fmla="*/ 2998800 h 2998800"/>
              <a:gd name="connsiteX8" fmla="*/ 2810862 w 3756725"/>
              <a:gd name="connsiteY8" fmla="*/ 631975 h 2998800"/>
              <a:gd name="connsiteX9" fmla="*/ 1878366 w 3756725"/>
              <a:gd name="connsiteY9" fmla="*/ 0 h 29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6725" h="2998800">
                <a:moveTo>
                  <a:pt x="1878366" y="0"/>
                </a:moveTo>
                <a:cubicBezTo>
                  <a:pt x="1467701" y="0"/>
                  <a:pt x="1098404" y="250279"/>
                  <a:pt x="945865" y="631975"/>
                </a:cubicBezTo>
                <a:lnTo>
                  <a:pt x="0" y="2998800"/>
                </a:lnTo>
                <a:lnTo>
                  <a:pt x="736615" y="2998800"/>
                </a:lnTo>
                <a:lnTo>
                  <a:pt x="1552323" y="955715"/>
                </a:lnTo>
                <a:cubicBezTo>
                  <a:pt x="1669995" y="660990"/>
                  <a:pt x="2086738" y="660990"/>
                  <a:pt x="2204407" y="955715"/>
                </a:cubicBezTo>
                <a:lnTo>
                  <a:pt x="3020110" y="2998800"/>
                </a:lnTo>
                <a:lnTo>
                  <a:pt x="3756725" y="2998800"/>
                </a:lnTo>
                <a:lnTo>
                  <a:pt x="2810862" y="631975"/>
                </a:lnTo>
                <a:cubicBezTo>
                  <a:pt x="2658334" y="250279"/>
                  <a:pt x="2289032" y="0"/>
                  <a:pt x="187836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endParaRPr lang="ru-RU" sz="1200">
              <a:solidFill>
                <a:schemeClr val="lt1"/>
              </a:solidFill>
            </a:endParaRPr>
          </a:p>
        </p:txBody>
      </p:sp>
      <p:pic>
        <p:nvPicPr>
          <p:cNvPr id="11" name="Рисунок 10">
            <a:extLst>
              <a:ext uri="{FF2B5EF4-FFF2-40B4-BE49-F238E27FC236}">
                <a16:creationId xmlns:a16="http://schemas.microsoft.com/office/drawing/2014/main" id="{0957A6EE-2363-7240-913D-B069FC1866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9408524" y="4074524"/>
            <a:ext cx="2569362" cy="2997589"/>
          </a:xfrm>
          <a:prstGeom prst="rect">
            <a:avLst/>
          </a:prstGeom>
        </p:spPr>
      </p:pic>
      <p:pic>
        <p:nvPicPr>
          <p:cNvPr id="13" name="Рисунок 12">
            <a:extLst>
              <a:ext uri="{FF2B5EF4-FFF2-40B4-BE49-F238E27FC236}">
                <a16:creationId xmlns:a16="http://schemas.microsoft.com/office/drawing/2014/main" id="{89F80221-D45F-8647-9C09-F99499A4BC8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071964" y="-1119978"/>
            <a:ext cx="757632" cy="2997589"/>
          </a:xfrm>
          <a:prstGeom prst="rect">
            <a:avLst/>
          </a:prstGeom>
        </p:spPr>
      </p:pic>
      <p:pic>
        <p:nvPicPr>
          <p:cNvPr id="14" name="Рисунок 13">
            <a:extLst>
              <a:ext uri="{FF2B5EF4-FFF2-40B4-BE49-F238E27FC236}">
                <a16:creationId xmlns:a16="http://schemas.microsoft.com/office/drawing/2014/main" id="{20F6139F-F42E-FB4B-9B8A-6C2DEDBA40D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9800000">
            <a:off x="7620919" y="1462172"/>
            <a:ext cx="757632" cy="2997589"/>
          </a:xfrm>
          <a:prstGeom prst="rect">
            <a:avLst/>
          </a:prstGeom>
        </p:spPr>
      </p:pic>
      <p:sp>
        <p:nvSpPr>
          <p:cNvPr id="15" name="TextBox 14">
            <a:extLst>
              <a:ext uri="{FF2B5EF4-FFF2-40B4-BE49-F238E27FC236}">
                <a16:creationId xmlns:a16="http://schemas.microsoft.com/office/drawing/2014/main" id="{11088EFB-F108-F941-8DF1-CEBA24FC0B41}"/>
              </a:ext>
            </a:extLst>
          </p:cNvPr>
          <p:cNvSpPr txBox="1"/>
          <p:nvPr userDrawn="1"/>
        </p:nvSpPr>
        <p:spPr>
          <a:xfrm>
            <a:off x="3575720" y="-739250"/>
            <a:ext cx="3096343" cy="307777"/>
          </a:xfrm>
          <a:prstGeom prst="rect">
            <a:avLst/>
          </a:prstGeom>
          <a:noFill/>
        </p:spPr>
        <p:txBody>
          <a:bodyPr wrap="square" lIns="0" tIns="0" rIns="0" bIns="0" rtlCol="0" anchor="t">
            <a:spAutoFit/>
          </a:bodyPr>
          <a:lstStyle/>
          <a:p>
            <a:r>
              <a:rPr lang="ru-RU" sz="1000" dirty="0"/>
              <a:t>Альтернативный вариант</a:t>
            </a:r>
            <a:br>
              <a:rPr lang="ru-RU" sz="1000" dirty="0"/>
            </a:br>
            <a:r>
              <a:rPr lang="ru-RU" sz="1000" dirty="0"/>
              <a:t>титульного слайда</a:t>
            </a:r>
          </a:p>
        </p:txBody>
      </p:sp>
      <p:sp>
        <p:nvSpPr>
          <p:cNvPr id="16" name="TextBox 15">
            <a:extLst>
              <a:ext uri="{FF2B5EF4-FFF2-40B4-BE49-F238E27FC236}">
                <a16:creationId xmlns:a16="http://schemas.microsoft.com/office/drawing/2014/main" id="{C16F203F-18B4-0B4B-B6AE-F1808849E7EC}"/>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17" name="Рисунок 3">
            <a:extLst>
              <a:ext uri="{FF2B5EF4-FFF2-40B4-BE49-F238E27FC236}">
                <a16:creationId xmlns:a16="http://schemas.microsoft.com/office/drawing/2014/main" id="{6ACE88CA-38C4-4146-9D53-E56C9F0CAA5E}"/>
              </a:ext>
            </a:extLst>
          </p:cNvPr>
          <p:cNvSpPr>
            <a:spLocks noGrp="1"/>
          </p:cNvSpPr>
          <p:nvPr>
            <p:ph type="pic" sz="quarter" idx="12"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
        <p:nvSpPr>
          <p:cNvPr id="3" name="Заголовок 1">
            <a:extLst>
              <a:ext uri="{FF2B5EF4-FFF2-40B4-BE49-F238E27FC236}">
                <a16:creationId xmlns:a16="http://schemas.microsoft.com/office/drawing/2014/main" id="{1AB17C8A-DDC2-67F4-A4AE-2AA4B7AAD886}"/>
              </a:ext>
            </a:extLst>
          </p:cNvPr>
          <p:cNvSpPr>
            <a:spLocks noGrp="1"/>
          </p:cNvSpPr>
          <p:nvPr>
            <p:ph type="ctrTitle" hasCustomPrompt="1"/>
          </p:nvPr>
        </p:nvSpPr>
        <p:spPr>
          <a:xfrm>
            <a:off x="695325" y="3807624"/>
            <a:ext cx="5400675" cy="738664"/>
          </a:xfrm>
        </p:spPr>
        <p:txBody>
          <a:bodyPr anchor="b"/>
          <a:lstStyle>
            <a:lvl1pPr algn="l">
              <a:lnSpc>
                <a:spcPct val="100000"/>
              </a:lnSpc>
              <a:defRPr sz="4800" spc="0" baseline="0">
                <a:solidFill>
                  <a:schemeClr val="tx1"/>
                </a:solidFill>
              </a:defRPr>
            </a:lvl1pPr>
          </a:lstStyle>
          <a:p>
            <a:r>
              <a:rPr lang="en-US" dirty="0"/>
              <a:t>Presentation</a:t>
            </a:r>
            <a:r>
              <a:rPr lang="ru-RU" dirty="0"/>
              <a:t> </a:t>
            </a:r>
            <a:r>
              <a:rPr lang="en-US" dirty="0"/>
              <a:t>title</a:t>
            </a:r>
            <a:endParaRPr lang="ru-RU" dirty="0"/>
          </a:p>
        </p:txBody>
      </p:sp>
      <p:sp>
        <p:nvSpPr>
          <p:cNvPr id="4" name="Текст 7">
            <a:extLst>
              <a:ext uri="{FF2B5EF4-FFF2-40B4-BE49-F238E27FC236}">
                <a16:creationId xmlns:a16="http://schemas.microsoft.com/office/drawing/2014/main" id="{7A2CB419-5104-EB94-78A3-603FACB8BE54}"/>
              </a:ext>
            </a:extLst>
          </p:cNvPr>
          <p:cNvSpPr>
            <a:spLocks noGrp="1"/>
          </p:cNvSpPr>
          <p:nvPr>
            <p:ph type="body" sz="quarter" idx="10" hasCustomPrompt="1"/>
          </p:nvPr>
        </p:nvSpPr>
        <p:spPr>
          <a:xfrm>
            <a:off x="695325" y="5147900"/>
            <a:ext cx="5400676" cy="369332"/>
          </a:xfrm>
        </p:spPr>
        <p:txBody>
          <a:bodyPr wrap="square" anchor="b">
            <a:noAutofit/>
          </a:bodyPr>
          <a:lstStyle>
            <a:lvl1pPr>
              <a:defRPr sz="2400">
                <a:solidFill>
                  <a:schemeClr val="tx1"/>
                </a:solidFill>
              </a:defRPr>
            </a:lvl1pPr>
          </a:lstStyle>
          <a:p>
            <a:pPr lvl="0"/>
            <a:r>
              <a:rPr lang="ru-RU" dirty="0"/>
              <a:t>Имя спикера</a:t>
            </a:r>
          </a:p>
        </p:txBody>
      </p:sp>
      <p:sp>
        <p:nvSpPr>
          <p:cNvPr id="5" name="Текст 7">
            <a:extLst>
              <a:ext uri="{FF2B5EF4-FFF2-40B4-BE49-F238E27FC236}">
                <a16:creationId xmlns:a16="http://schemas.microsoft.com/office/drawing/2014/main" id="{C771A420-CB27-F253-0348-88550E56771C}"/>
              </a:ext>
            </a:extLst>
          </p:cNvPr>
          <p:cNvSpPr>
            <a:spLocks noGrp="1"/>
          </p:cNvSpPr>
          <p:nvPr>
            <p:ph type="body" sz="quarter" idx="11" hasCustomPrompt="1"/>
          </p:nvPr>
        </p:nvSpPr>
        <p:spPr>
          <a:xfrm>
            <a:off x="695325" y="5661248"/>
            <a:ext cx="5400676" cy="246221"/>
          </a:xfrm>
        </p:spPr>
        <p:txBody>
          <a:bodyPr wrap="square">
            <a:spAutoFit/>
          </a:bodyPr>
          <a:lstStyle>
            <a:lvl1pPr>
              <a:defRPr sz="1600">
                <a:solidFill>
                  <a:schemeClr val="tx1"/>
                </a:solidFill>
              </a:defRPr>
            </a:lvl1pPr>
          </a:lstStyle>
          <a:p>
            <a:pPr lvl="0"/>
            <a:r>
              <a:rPr lang="ru-RU" dirty="0"/>
              <a:t>Должность</a:t>
            </a:r>
          </a:p>
        </p:txBody>
      </p:sp>
    </p:spTree>
    <p:extLst>
      <p:ext uri="{BB962C8B-B14F-4D97-AF65-F5344CB8AC3E}">
        <p14:creationId xmlns:p14="http://schemas.microsoft.com/office/powerpoint/2010/main" val="59874574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5">
    <p:bg>
      <p:bgPr>
        <a:solidFill>
          <a:schemeClr val="bg2"/>
        </a:solidFill>
        <a:effectLst/>
      </p:bgPr>
    </p:bg>
    <p:spTree>
      <p:nvGrpSpPr>
        <p:cNvPr id="1" name=""/>
        <p:cNvGrpSpPr/>
        <p:nvPr/>
      </p:nvGrpSpPr>
      <p:grpSpPr>
        <a:xfrm>
          <a:off x="0" y="0"/>
          <a:ext cx="0" cy="0"/>
          <a:chOff x="0" y="0"/>
          <a:chExt cx="0" cy="0"/>
        </a:xfrm>
      </p:grpSpPr>
      <p:pic>
        <p:nvPicPr>
          <p:cNvPr id="43" name="Рисунок 42">
            <a:extLst>
              <a:ext uri="{FF2B5EF4-FFF2-40B4-BE49-F238E27FC236}">
                <a16:creationId xmlns:a16="http://schemas.microsoft.com/office/drawing/2014/main" id="{E6BFA5DC-1C98-7E4A-BE5C-5BE58D1607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5324" y="728664"/>
            <a:ext cx="2016000" cy="612211"/>
          </a:xfrm>
          <a:prstGeom prst="rect">
            <a:avLst/>
          </a:prstGeom>
        </p:spPr>
      </p:pic>
      <p:sp>
        <p:nvSpPr>
          <p:cNvPr id="29" name="Полилиния 28">
            <a:extLst>
              <a:ext uri="{FF2B5EF4-FFF2-40B4-BE49-F238E27FC236}">
                <a16:creationId xmlns:a16="http://schemas.microsoft.com/office/drawing/2014/main" id="{A7D39B93-C11F-F048-9AAC-B6EDC8543E3B}"/>
              </a:ext>
            </a:extLst>
          </p:cNvPr>
          <p:cNvSpPr/>
          <p:nvPr userDrawn="1"/>
        </p:nvSpPr>
        <p:spPr>
          <a:xfrm>
            <a:off x="6888088" y="0"/>
            <a:ext cx="5303913" cy="6858000"/>
          </a:xfrm>
          <a:custGeom>
            <a:avLst/>
            <a:gdLst>
              <a:gd name="connsiteX0" fmla="*/ 4200891 w 5303913"/>
              <a:gd name="connsiteY0" fmla="*/ 6506822 h 6858000"/>
              <a:gd name="connsiteX1" fmla="*/ 4552068 w 5303913"/>
              <a:gd name="connsiteY1" fmla="*/ 6858000 h 6858000"/>
              <a:gd name="connsiteX2" fmla="*/ 3849713 w 5303913"/>
              <a:gd name="connsiteY2" fmla="*/ 6858000 h 6858000"/>
              <a:gd name="connsiteX3" fmla="*/ 5303913 w 5303913"/>
              <a:gd name="connsiteY3" fmla="*/ 5403801 h 6858000"/>
              <a:gd name="connsiteX4" fmla="*/ 5303913 w 5303913"/>
              <a:gd name="connsiteY4" fmla="*/ 6815914 h 6858000"/>
              <a:gd name="connsiteX5" fmla="*/ 4597856 w 5303913"/>
              <a:gd name="connsiteY5" fmla="*/ 6109858 h 6858000"/>
              <a:gd name="connsiteX6" fmla="*/ 3051427 w 5303913"/>
              <a:gd name="connsiteY6" fmla="*/ 5357359 h 6858000"/>
              <a:gd name="connsiteX7" fmla="*/ 3803925 w 5303913"/>
              <a:gd name="connsiteY7" fmla="*/ 6109858 h 6858000"/>
              <a:gd name="connsiteX8" fmla="*/ 3055783 w 5303913"/>
              <a:gd name="connsiteY8" fmla="*/ 6858000 h 6858000"/>
              <a:gd name="connsiteX9" fmla="*/ 3047071 w 5303913"/>
              <a:gd name="connsiteY9" fmla="*/ 6858000 h 6858000"/>
              <a:gd name="connsiteX10" fmla="*/ 2298928 w 5303913"/>
              <a:gd name="connsiteY10" fmla="*/ 6109858 h 6858000"/>
              <a:gd name="connsiteX11" fmla="*/ 4200888 w 5303913"/>
              <a:gd name="connsiteY11" fmla="*/ 4207896 h 6858000"/>
              <a:gd name="connsiteX12" fmla="*/ 4953386 w 5303913"/>
              <a:gd name="connsiteY12" fmla="*/ 4960395 h 6858000"/>
              <a:gd name="connsiteX13" fmla="*/ 4200888 w 5303913"/>
              <a:gd name="connsiteY13" fmla="*/ 5712893 h 6858000"/>
              <a:gd name="connsiteX14" fmla="*/ 3448389 w 5303913"/>
              <a:gd name="connsiteY14" fmla="*/ 4960395 h 6858000"/>
              <a:gd name="connsiteX15" fmla="*/ 1901962 w 5303913"/>
              <a:gd name="connsiteY15" fmla="*/ 4207896 h 6858000"/>
              <a:gd name="connsiteX16" fmla="*/ 2654460 w 5303913"/>
              <a:gd name="connsiteY16" fmla="*/ 4960395 h 6858000"/>
              <a:gd name="connsiteX17" fmla="*/ 1901962 w 5303913"/>
              <a:gd name="connsiteY17" fmla="*/ 5712893 h 6858000"/>
              <a:gd name="connsiteX18" fmla="*/ 1149463 w 5303913"/>
              <a:gd name="connsiteY18" fmla="*/ 4960395 h 6858000"/>
              <a:gd name="connsiteX19" fmla="*/ 5303913 w 5303913"/>
              <a:gd name="connsiteY19" fmla="*/ 3104873 h 6858000"/>
              <a:gd name="connsiteX20" fmla="*/ 5303913 w 5303913"/>
              <a:gd name="connsiteY20" fmla="*/ 4516991 h 6858000"/>
              <a:gd name="connsiteX21" fmla="*/ 4597853 w 5303913"/>
              <a:gd name="connsiteY21" fmla="*/ 3810932 h 6858000"/>
              <a:gd name="connsiteX22" fmla="*/ 3051426 w 5303913"/>
              <a:gd name="connsiteY22" fmla="*/ 3058434 h 6858000"/>
              <a:gd name="connsiteX23" fmla="*/ 3803924 w 5303913"/>
              <a:gd name="connsiteY23" fmla="*/ 3810932 h 6858000"/>
              <a:gd name="connsiteX24" fmla="*/ 3051426 w 5303913"/>
              <a:gd name="connsiteY24" fmla="*/ 4563430 h 6858000"/>
              <a:gd name="connsiteX25" fmla="*/ 2298927 w 5303913"/>
              <a:gd name="connsiteY25" fmla="*/ 3810932 h 6858000"/>
              <a:gd name="connsiteX26" fmla="*/ 752499 w 5303913"/>
              <a:gd name="connsiteY26" fmla="*/ 3058434 h 6858000"/>
              <a:gd name="connsiteX27" fmla="*/ 1504997 w 5303913"/>
              <a:gd name="connsiteY27" fmla="*/ 3810932 h 6858000"/>
              <a:gd name="connsiteX28" fmla="*/ 752499 w 5303913"/>
              <a:gd name="connsiteY28" fmla="*/ 4563430 h 6858000"/>
              <a:gd name="connsiteX29" fmla="*/ 0 w 5303913"/>
              <a:gd name="connsiteY29" fmla="*/ 3810932 h 6858000"/>
              <a:gd name="connsiteX30" fmla="*/ 4200889 w 5303913"/>
              <a:gd name="connsiteY30" fmla="*/ 1908971 h 6858000"/>
              <a:gd name="connsiteX31" fmla="*/ 4953387 w 5303913"/>
              <a:gd name="connsiteY31" fmla="*/ 2661470 h 6858000"/>
              <a:gd name="connsiteX32" fmla="*/ 4200889 w 5303913"/>
              <a:gd name="connsiteY32" fmla="*/ 3413968 h 6858000"/>
              <a:gd name="connsiteX33" fmla="*/ 3448390 w 5303913"/>
              <a:gd name="connsiteY33" fmla="*/ 2661470 h 6858000"/>
              <a:gd name="connsiteX34" fmla="*/ 1901962 w 5303913"/>
              <a:gd name="connsiteY34" fmla="*/ 1908971 h 6858000"/>
              <a:gd name="connsiteX35" fmla="*/ 2654460 w 5303913"/>
              <a:gd name="connsiteY35" fmla="*/ 2661470 h 6858000"/>
              <a:gd name="connsiteX36" fmla="*/ 1901962 w 5303913"/>
              <a:gd name="connsiteY36" fmla="*/ 3413968 h 6858000"/>
              <a:gd name="connsiteX37" fmla="*/ 1149463 w 5303913"/>
              <a:gd name="connsiteY37" fmla="*/ 2661470 h 6858000"/>
              <a:gd name="connsiteX38" fmla="*/ 5303913 w 5303913"/>
              <a:gd name="connsiteY38" fmla="*/ 805946 h 6858000"/>
              <a:gd name="connsiteX39" fmla="*/ 5303913 w 5303913"/>
              <a:gd name="connsiteY39" fmla="*/ 2218068 h 6858000"/>
              <a:gd name="connsiteX40" fmla="*/ 4597852 w 5303913"/>
              <a:gd name="connsiteY40" fmla="*/ 1512007 h 6858000"/>
              <a:gd name="connsiteX41" fmla="*/ 3051425 w 5303913"/>
              <a:gd name="connsiteY41" fmla="*/ 759509 h 6858000"/>
              <a:gd name="connsiteX42" fmla="*/ 3803923 w 5303913"/>
              <a:gd name="connsiteY42" fmla="*/ 1512008 h 6858000"/>
              <a:gd name="connsiteX43" fmla="*/ 3051425 w 5303913"/>
              <a:gd name="connsiteY43" fmla="*/ 2264506 h 6858000"/>
              <a:gd name="connsiteX44" fmla="*/ 2298926 w 5303913"/>
              <a:gd name="connsiteY44" fmla="*/ 1512008 h 6858000"/>
              <a:gd name="connsiteX45" fmla="*/ 3810933 w 5303913"/>
              <a:gd name="connsiteY45" fmla="*/ 0 h 6858000"/>
              <a:gd name="connsiteX46" fmla="*/ 4590842 w 5303913"/>
              <a:gd name="connsiteY46" fmla="*/ 0 h 6858000"/>
              <a:gd name="connsiteX47" fmla="*/ 4953386 w 5303913"/>
              <a:gd name="connsiteY47" fmla="*/ 362544 h 6858000"/>
              <a:gd name="connsiteX48" fmla="*/ 4200888 w 5303913"/>
              <a:gd name="connsiteY48" fmla="*/ 1115042 h 6858000"/>
              <a:gd name="connsiteX49" fmla="*/ 3448389 w 5303913"/>
              <a:gd name="connsiteY49" fmla="*/ 362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03913" h="6858000">
                <a:moveTo>
                  <a:pt x="4200891" y="6506822"/>
                </a:moveTo>
                <a:lnTo>
                  <a:pt x="4552068" y="6858000"/>
                </a:lnTo>
                <a:lnTo>
                  <a:pt x="3849713" y="6858000"/>
                </a:lnTo>
                <a:close/>
                <a:moveTo>
                  <a:pt x="5303913" y="5403801"/>
                </a:moveTo>
                <a:lnTo>
                  <a:pt x="5303913" y="6815914"/>
                </a:lnTo>
                <a:lnTo>
                  <a:pt x="4597856" y="6109858"/>
                </a:lnTo>
                <a:close/>
                <a:moveTo>
                  <a:pt x="3051427" y="5357359"/>
                </a:moveTo>
                <a:lnTo>
                  <a:pt x="3803925" y="6109858"/>
                </a:lnTo>
                <a:lnTo>
                  <a:pt x="3055783" y="6858000"/>
                </a:lnTo>
                <a:lnTo>
                  <a:pt x="3047071" y="6858000"/>
                </a:lnTo>
                <a:lnTo>
                  <a:pt x="2298928" y="6109858"/>
                </a:lnTo>
                <a:close/>
                <a:moveTo>
                  <a:pt x="4200888" y="4207896"/>
                </a:moveTo>
                <a:lnTo>
                  <a:pt x="4953386" y="4960395"/>
                </a:lnTo>
                <a:lnTo>
                  <a:pt x="4200888" y="5712893"/>
                </a:lnTo>
                <a:lnTo>
                  <a:pt x="3448389" y="4960395"/>
                </a:lnTo>
                <a:close/>
                <a:moveTo>
                  <a:pt x="1901962" y="4207896"/>
                </a:moveTo>
                <a:lnTo>
                  <a:pt x="2654460" y="4960395"/>
                </a:lnTo>
                <a:lnTo>
                  <a:pt x="1901962" y="5712893"/>
                </a:lnTo>
                <a:lnTo>
                  <a:pt x="1149463" y="4960395"/>
                </a:lnTo>
                <a:close/>
                <a:moveTo>
                  <a:pt x="5303913" y="3104873"/>
                </a:moveTo>
                <a:lnTo>
                  <a:pt x="5303913" y="4516991"/>
                </a:lnTo>
                <a:lnTo>
                  <a:pt x="4597853" y="3810932"/>
                </a:lnTo>
                <a:close/>
                <a:moveTo>
                  <a:pt x="3051426" y="3058434"/>
                </a:moveTo>
                <a:lnTo>
                  <a:pt x="3803924" y="3810932"/>
                </a:lnTo>
                <a:lnTo>
                  <a:pt x="3051426" y="4563430"/>
                </a:lnTo>
                <a:lnTo>
                  <a:pt x="2298927" y="3810932"/>
                </a:lnTo>
                <a:close/>
                <a:moveTo>
                  <a:pt x="752499" y="3058434"/>
                </a:moveTo>
                <a:lnTo>
                  <a:pt x="1504997" y="3810932"/>
                </a:lnTo>
                <a:lnTo>
                  <a:pt x="752499" y="4563430"/>
                </a:lnTo>
                <a:lnTo>
                  <a:pt x="0" y="3810932"/>
                </a:lnTo>
                <a:close/>
                <a:moveTo>
                  <a:pt x="4200889" y="1908971"/>
                </a:moveTo>
                <a:lnTo>
                  <a:pt x="4953387" y="2661470"/>
                </a:lnTo>
                <a:lnTo>
                  <a:pt x="4200889" y="3413968"/>
                </a:lnTo>
                <a:lnTo>
                  <a:pt x="3448390" y="2661470"/>
                </a:lnTo>
                <a:close/>
                <a:moveTo>
                  <a:pt x="1901962" y="1908971"/>
                </a:moveTo>
                <a:lnTo>
                  <a:pt x="2654460" y="2661470"/>
                </a:lnTo>
                <a:lnTo>
                  <a:pt x="1901962" y="3413968"/>
                </a:lnTo>
                <a:lnTo>
                  <a:pt x="1149463" y="2661470"/>
                </a:lnTo>
                <a:close/>
                <a:moveTo>
                  <a:pt x="5303913" y="805946"/>
                </a:moveTo>
                <a:lnTo>
                  <a:pt x="5303913" y="2218068"/>
                </a:lnTo>
                <a:lnTo>
                  <a:pt x="4597852" y="1512007"/>
                </a:lnTo>
                <a:close/>
                <a:moveTo>
                  <a:pt x="3051425" y="759509"/>
                </a:moveTo>
                <a:lnTo>
                  <a:pt x="3803923" y="1512008"/>
                </a:lnTo>
                <a:lnTo>
                  <a:pt x="3051425" y="2264506"/>
                </a:lnTo>
                <a:lnTo>
                  <a:pt x="2298926" y="1512008"/>
                </a:lnTo>
                <a:close/>
                <a:moveTo>
                  <a:pt x="3810933" y="0"/>
                </a:moveTo>
                <a:lnTo>
                  <a:pt x="4590842" y="0"/>
                </a:lnTo>
                <a:lnTo>
                  <a:pt x="4953386" y="362544"/>
                </a:lnTo>
                <a:lnTo>
                  <a:pt x="4200888" y="1115042"/>
                </a:lnTo>
                <a:lnTo>
                  <a:pt x="3448389" y="362544"/>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a:endParaRPr lang="ru-RU" sz="1200" dirty="0"/>
          </a:p>
        </p:txBody>
      </p:sp>
      <p:sp>
        <p:nvSpPr>
          <p:cNvPr id="7" name="Рисунок 3">
            <a:extLst>
              <a:ext uri="{FF2B5EF4-FFF2-40B4-BE49-F238E27FC236}">
                <a16:creationId xmlns:a16="http://schemas.microsoft.com/office/drawing/2014/main" id="{4A0DE5E8-D839-8445-B104-08B00FB04375}"/>
              </a:ext>
            </a:extLst>
          </p:cNvPr>
          <p:cNvSpPr>
            <a:spLocks noGrp="1"/>
          </p:cNvSpPr>
          <p:nvPr>
            <p:ph type="pic" sz="quarter" idx="12"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
        <p:nvSpPr>
          <p:cNvPr id="3" name="Заголовок 1">
            <a:extLst>
              <a:ext uri="{FF2B5EF4-FFF2-40B4-BE49-F238E27FC236}">
                <a16:creationId xmlns:a16="http://schemas.microsoft.com/office/drawing/2014/main" id="{F6742983-36CA-1F55-58C5-959C443B7AFE}"/>
              </a:ext>
            </a:extLst>
          </p:cNvPr>
          <p:cNvSpPr>
            <a:spLocks noGrp="1"/>
          </p:cNvSpPr>
          <p:nvPr>
            <p:ph type="ctrTitle" hasCustomPrompt="1"/>
          </p:nvPr>
        </p:nvSpPr>
        <p:spPr>
          <a:xfrm>
            <a:off x="695325" y="3807624"/>
            <a:ext cx="5400675" cy="738664"/>
          </a:xfrm>
        </p:spPr>
        <p:txBody>
          <a:bodyPr anchor="b"/>
          <a:lstStyle>
            <a:lvl1pPr algn="l">
              <a:lnSpc>
                <a:spcPct val="100000"/>
              </a:lnSpc>
              <a:defRPr sz="4800" spc="0" baseline="0">
                <a:solidFill>
                  <a:schemeClr val="tx1"/>
                </a:solidFill>
              </a:defRPr>
            </a:lvl1pPr>
          </a:lstStyle>
          <a:p>
            <a:r>
              <a:rPr lang="en-US" dirty="0"/>
              <a:t>Presentation</a:t>
            </a:r>
            <a:r>
              <a:rPr lang="ru-RU" dirty="0"/>
              <a:t> </a:t>
            </a:r>
            <a:r>
              <a:rPr lang="en-US" dirty="0"/>
              <a:t>title</a:t>
            </a:r>
            <a:endParaRPr lang="ru-RU" dirty="0"/>
          </a:p>
        </p:txBody>
      </p:sp>
      <p:sp>
        <p:nvSpPr>
          <p:cNvPr id="4" name="Текст 7">
            <a:extLst>
              <a:ext uri="{FF2B5EF4-FFF2-40B4-BE49-F238E27FC236}">
                <a16:creationId xmlns:a16="http://schemas.microsoft.com/office/drawing/2014/main" id="{655F5CA8-834B-7BE5-601A-FF6904E0CF4E}"/>
              </a:ext>
            </a:extLst>
          </p:cNvPr>
          <p:cNvSpPr>
            <a:spLocks noGrp="1"/>
          </p:cNvSpPr>
          <p:nvPr>
            <p:ph type="body" sz="quarter" idx="10" hasCustomPrompt="1"/>
          </p:nvPr>
        </p:nvSpPr>
        <p:spPr>
          <a:xfrm>
            <a:off x="695325" y="5147900"/>
            <a:ext cx="5400676" cy="369332"/>
          </a:xfrm>
        </p:spPr>
        <p:txBody>
          <a:bodyPr wrap="square" anchor="b">
            <a:noAutofit/>
          </a:bodyPr>
          <a:lstStyle>
            <a:lvl1pPr>
              <a:defRPr sz="2400">
                <a:solidFill>
                  <a:schemeClr val="tx1"/>
                </a:solidFill>
              </a:defRPr>
            </a:lvl1pPr>
          </a:lstStyle>
          <a:p>
            <a:pPr lvl="0"/>
            <a:r>
              <a:rPr lang="ru-RU" dirty="0"/>
              <a:t>Имя спикера</a:t>
            </a:r>
          </a:p>
        </p:txBody>
      </p:sp>
      <p:sp>
        <p:nvSpPr>
          <p:cNvPr id="5" name="Текст 7">
            <a:extLst>
              <a:ext uri="{FF2B5EF4-FFF2-40B4-BE49-F238E27FC236}">
                <a16:creationId xmlns:a16="http://schemas.microsoft.com/office/drawing/2014/main" id="{9EAA5E24-F73D-C421-340D-3E1DA7E93FE5}"/>
              </a:ext>
            </a:extLst>
          </p:cNvPr>
          <p:cNvSpPr>
            <a:spLocks noGrp="1"/>
          </p:cNvSpPr>
          <p:nvPr>
            <p:ph type="body" sz="quarter" idx="11" hasCustomPrompt="1"/>
          </p:nvPr>
        </p:nvSpPr>
        <p:spPr>
          <a:xfrm>
            <a:off x="695325" y="5661248"/>
            <a:ext cx="5400676" cy="246221"/>
          </a:xfrm>
        </p:spPr>
        <p:txBody>
          <a:bodyPr wrap="square">
            <a:spAutoFit/>
          </a:bodyPr>
          <a:lstStyle>
            <a:lvl1pPr>
              <a:defRPr sz="1600">
                <a:solidFill>
                  <a:schemeClr val="tx1"/>
                </a:solidFill>
              </a:defRPr>
            </a:lvl1pPr>
          </a:lstStyle>
          <a:p>
            <a:pPr lvl="0"/>
            <a:r>
              <a:rPr lang="ru-RU" dirty="0"/>
              <a:t>Должность</a:t>
            </a:r>
          </a:p>
        </p:txBody>
      </p:sp>
    </p:spTree>
    <p:extLst>
      <p:ext uri="{BB962C8B-B14F-4D97-AF65-F5344CB8AC3E}">
        <p14:creationId xmlns:p14="http://schemas.microsoft.com/office/powerpoint/2010/main" val="386210050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6">
    <p:bg>
      <p:bgPr>
        <a:solidFill>
          <a:schemeClr val="accent2"/>
        </a:solidFill>
        <a:effectLst/>
      </p:bgPr>
    </p:bg>
    <p:spTree>
      <p:nvGrpSpPr>
        <p:cNvPr id="1" name=""/>
        <p:cNvGrpSpPr/>
        <p:nvPr/>
      </p:nvGrpSpPr>
      <p:grpSpPr>
        <a:xfrm>
          <a:off x="0" y="0"/>
          <a:ext cx="0" cy="0"/>
          <a:chOff x="0" y="0"/>
          <a:chExt cx="0" cy="0"/>
        </a:xfrm>
      </p:grpSpPr>
      <p:sp>
        <p:nvSpPr>
          <p:cNvPr id="29" name="Полилиния 28">
            <a:extLst>
              <a:ext uri="{FF2B5EF4-FFF2-40B4-BE49-F238E27FC236}">
                <a16:creationId xmlns:a16="http://schemas.microsoft.com/office/drawing/2014/main" id="{A7D39B93-C11F-F048-9AAC-B6EDC8543E3B}"/>
              </a:ext>
            </a:extLst>
          </p:cNvPr>
          <p:cNvSpPr/>
          <p:nvPr userDrawn="1"/>
        </p:nvSpPr>
        <p:spPr>
          <a:xfrm>
            <a:off x="6888088" y="0"/>
            <a:ext cx="5303913" cy="6858000"/>
          </a:xfrm>
          <a:custGeom>
            <a:avLst/>
            <a:gdLst>
              <a:gd name="connsiteX0" fmla="*/ 4200891 w 5303913"/>
              <a:gd name="connsiteY0" fmla="*/ 6506822 h 6858000"/>
              <a:gd name="connsiteX1" fmla="*/ 4552068 w 5303913"/>
              <a:gd name="connsiteY1" fmla="*/ 6858000 h 6858000"/>
              <a:gd name="connsiteX2" fmla="*/ 3849713 w 5303913"/>
              <a:gd name="connsiteY2" fmla="*/ 6858000 h 6858000"/>
              <a:gd name="connsiteX3" fmla="*/ 5303913 w 5303913"/>
              <a:gd name="connsiteY3" fmla="*/ 5403801 h 6858000"/>
              <a:gd name="connsiteX4" fmla="*/ 5303913 w 5303913"/>
              <a:gd name="connsiteY4" fmla="*/ 6815914 h 6858000"/>
              <a:gd name="connsiteX5" fmla="*/ 4597856 w 5303913"/>
              <a:gd name="connsiteY5" fmla="*/ 6109858 h 6858000"/>
              <a:gd name="connsiteX6" fmla="*/ 3051427 w 5303913"/>
              <a:gd name="connsiteY6" fmla="*/ 5357359 h 6858000"/>
              <a:gd name="connsiteX7" fmla="*/ 3803925 w 5303913"/>
              <a:gd name="connsiteY7" fmla="*/ 6109858 h 6858000"/>
              <a:gd name="connsiteX8" fmla="*/ 3055783 w 5303913"/>
              <a:gd name="connsiteY8" fmla="*/ 6858000 h 6858000"/>
              <a:gd name="connsiteX9" fmla="*/ 3047071 w 5303913"/>
              <a:gd name="connsiteY9" fmla="*/ 6858000 h 6858000"/>
              <a:gd name="connsiteX10" fmla="*/ 2298928 w 5303913"/>
              <a:gd name="connsiteY10" fmla="*/ 6109858 h 6858000"/>
              <a:gd name="connsiteX11" fmla="*/ 4200888 w 5303913"/>
              <a:gd name="connsiteY11" fmla="*/ 4207896 h 6858000"/>
              <a:gd name="connsiteX12" fmla="*/ 4953386 w 5303913"/>
              <a:gd name="connsiteY12" fmla="*/ 4960395 h 6858000"/>
              <a:gd name="connsiteX13" fmla="*/ 4200888 w 5303913"/>
              <a:gd name="connsiteY13" fmla="*/ 5712893 h 6858000"/>
              <a:gd name="connsiteX14" fmla="*/ 3448389 w 5303913"/>
              <a:gd name="connsiteY14" fmla="*/ 4960395 h 6858000"/>
              <a:gd name="connsiteX15" fmla="*/ 1901962 w 5303913"/>
              <a:gd name="connsiteY15" fmla="*/ 4207896 h 6858000"/>
              <a:gd name="connsiteX16" fmla="*/ 2654460 w 5303913"/>
              <a:gd name="connsiteY16" fmla="*/ 4960395 h 6858000"/>
              <a:gd name="connsiteX17" fmla="*/ 1901962 w 5303913"/>
              <a:gd name="connsiteY17" fmla="*/ 5712893 h 6858000"/>
              <a:gd name="connsiteX18" fmla="*/ 1149463 w 5303913"/>
              <a:gd name="connsiteY18" fmla="*/ 4960395 h 6858000"/>
              <a:gd name="connsiteX19" fmla="*/ 5303913 w 5303913"/>
              <a:gd name="connsiteY19" fmla="*/ 3104873 h 6858000"/>
              <a:gd name="connsiteX20" fmla="*/ 5303913 w 5303913"/>
              <a:gd name="connsiteY20" fmla="*/ 4516991 h 6858000"/>
              <a:gd name="connsiteX21" fmla="*/ 4597853 w 5303913"/>
              <a:gd name="connsiteY21" fmla="*/ 3810932 h 6858000"/>
              <a:gd name="connsiteX22" fmla="*/ 3051426 w 5303913"/>
              <a:gd name="connsiteY22" fmla="*/ 3058434 h 6858000"/>
              <a:gd name="connsiteX23" fmla="*/ 3803924 w 5303913"/>
              <a:gd name="connsiteY23" fmla="*/ 3810932 h 6858000"/>
              <a:gd name="connsiteX24" fmla="*/ 3051426 w 5303913"/>
              <a:gd name="connsiteY24" fmla="*/ 4563430 h 6858000"/>
              <a:gd name="connsiteX25" fmla="*/ 2298927 w 5303913"/>
              <a:gd name="connsiteY25" fmla="*/ 3810932 h 6858000"/>
              <a:gd name="connsiteX26" fmla="*/ 752499 w 5303913"/>
              <a:gd name="connsiteY26" fmla="*/ 3058434 h 6858000"/>
              <a:gd name="connsiteX27" fmla="*/ 1504997 w 5303913"/>
              <a:gd name="connsiteY27" fmla="*/ 3810932 h 6858000"/>
              <a:gd name="connsiteX28" fmla="*/ 752499 w 5303913"/>
              <a:gd name="connsiteY28" fmla="*/ 4563430 h 6858000"/>
              <a:gd name="connsiteX29" fmla="*/ 0 w 5303913"/>
              <a:gd name="connsiteY29" fmla="*/ 3810932 h 6858000"/>
              <a:gd name="connsiteX30" fmla="*/ 4200889 w 5303913"/>
              <a:gd name="connsiteY30" fmla="*/ 1908971 h 6858000"/>
              <a:gd name="connsiteX31" fmla="*/ 4953387 w 5303913"/>
              <a:gd name="connsiteY31" fmla="*/ 2661470 h 6858000"/>
              <a:gd name="connsiteX32" fmla="*/ 4200889 w 5303913"/>
              <a:gd name="connsiteY32" fmla="*/ 3413968 h 6858000"/>
              <a:gd name="connsiteX33" fmla="*/ 3448390 w 5303913"/>
              <a:gd name="connsiteY33" fmla="*/ 2661470 h 6858000"/>
              <a:gd name="connsiteX34" fmla="*/ 1901962 w 5303913"/>
              <a:gd name="connsiteY34" fmla="*/ 1908971 h 6858000"/>
              <a:gd name="connsiteX35" fmla="*/ 2654460 w 5303913"/>
              <a:gd name="connsiteY35" fmla="*/ 2661470 h 6858000"/>
              <a:gd name="connsiteX36" fmla="*/ 1901962 w 5303913"/>
              <a:gd name="connsiteY36" fmla="*/ 3413968 h 6858000"/>
              <a:gd name="connsiteX37" fmla="*/ 1149463 w 5303913"/>
              <a:gd name="connsiteY37" fmla="*/ 2661470 h 6858000"/>
              <a:gd name="connsiteX38" fmla="*/ 5303913 w 5303913"/>
              <a:gd name="connsiteY38" fmla="*/ 805946 h 6858000"/>
              <a:gd name="connsiteX39" fmla="*/ 5303913 w 5303913"/>
              <a:gd name="connsiteY39" fmla="*/ 2218068 h 6858000"/>
              <a:gd name="connsiteX40" fmla="*/ 4597852 w 5303913"/>
              <a:gd name="connsiteY40" fmla="*/ 1512007 h 6858000"/>
              <a:gd name="connsiteX41" fmla="*/ 3051425 w 5303913"/>
              <a:gd name="connsiteY41" fmla="*/ 759509 h 6858000"/>
              <a:gd name="connsiteX42" fmla="*/ 3803923 w 5303913"/>
              <a:gd name="connsiteY42" fmla="*/ 1512008 h 6858000"/>
              <a:gd name="connsiteX43" fmla="*/ 3051425 w 5303913"/>
              <a:gd name="connsiteY43" fmla="*/ 2264506 h 6858000"/>
              <a:gd name="connsiteX44" fmla="*/ 2298926 w 5303913"/>
              <a:gd name="connsiteY44" fmla="*/ 1512008 h 6858000"/>
              <a:gd name="connsiteX45" fmla="*/ 3810933 w 5303913"/>
              <a:gd name="connsiteY45" fmla="*/ 0 h 6858000"/>
              <a:gd name="connsiteX46" fmla="*/ 4590842 w 5303913"/>
              <a:gd name="connsiteY46" fmla="*/ 0 h 6858000"/>
              <a:gd name="connsiteX47" fmla="*/ 4953386 w 5303913"/>
              <a:gd name="connsiteY47" fmla="*/ 362544 h 6858000"/>
              <a:gd name="connsiteX48" fmla="*/ 4200888 w 5303913"/>
              <a:gd name="connsiteY48" fmla="*/ 1115042 h 6858000"/>
              <a:gd name="connsiteX49" fmla="*/ 3448389 w 5303913"/>
              <a:gd name="connsiteY49" fmla="*/ 362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03913" h="6858000">
                <a:moveTo>
                  <a:pt x="4200891" y="6506822"/>
                </a:moveTo>
                <a:lnTo>
                  <a:pt x="4552068" y="6858000"/>
                </a:lnTo>
                <a:lnTo>
                  <a:pt x="3849713" y="6858000"/>
                </a:lnTo>
                <a:close/>
                <a:moveTo>
                  <a:pt x="5303913" y="5403801"/>
                </a:moveTo>
                <a:lnTo>
                  <a:pt x="5303913" y="6815914"/>
                </a:lnTo>
                <a:lnTo>
                  <a:pt x="4597856" y="6109858"/>
                </a:lnTo>
                <a:close/>
                <a:moveTo>
                  <a:pt x="3051427" y="5357359"/>
                </a:moveTo>
                <a:lnTo>
                  <a:pt x="3803925" y="6109858"/>
                </a:lnTo>
                <a:lnTo>
                  <a:pt x="3055783" y="6858000"/>
                </a:lnTo>
                <a:lnTo>
                  <a:pt x="3047071" y="6858000"/>
                </a:lnTo>
                <a:lnTo>
                  <a:pt x="2298928" y="6109858"/>
                </a:lnTo>
                <a:close/>
                <a:moveTo>
                  <a:pt x="4200888" y="4207896"/>
                </a:moveTo>
                <a:lnTo>
                  <a:pt x="4953386" y="4960395"/>
                </a:lnTo>
                <a:lnTo>
                  <a:pt x="4200888" y="5712893"/>
                </a:lnTo>
                <a:lnTo>
                  <a:pt x="3448389" y="4960395"/>
                </a:lnTo>
                <a:close/>
                <a:moveTo>
                  <a:pt x="1901962" y="4207896"/>
                </a:moveTo>
                <a:lnTo>
                  <a:pt x="2654460" y="4960395"/>
                </a:lnTo>
                <a:lnTo>
                  <a:pt x="1901962" y="5712893"/>
                </a:lnTo>
                <a:lnTo>
                  <a:pt x="1149463" y="4960395"/>
                </a:lnTo>
                <a:close/>
                <a:moveTo>
                  <a:pt x="5303913" y="3104873"/>
                </a:moveTo>
                <a:lnTo>
                  <a:pt x="5303913" y="4516991"/>
                </a:lnTo>
                <a:lnTo>
                  <a:pt x="4597853" y="3810932"/>
                </a:lnTo>
                <a:close/>
                <a:moveTo>
                  <a:pt x="3051426" y="3058434"/>
                </a:moveTo>
                <a:lnTo>
                  <a:pt x="3803924" y="3810932"/>
                </a:lnTo>
                <a:lnTo>
                  <a:pt x="3051426" y="4563430"/>
                </a:lnTo>
                <a:lnTo>
                  <a:pt x="2298927" y="3810932"/>
                </a:lnTo>
                <a:close/>
                <a:moveTo>
                  <a:pt x="752499" y="3058434"/>
                </a:moveTo>
                <a:lnTo>
                  <a:pt x="1504997" y="3810932"/>
                </a:lnTo>
                <a:lnTo>
                  <a:pt x="752499" y="4563430"/>
                </a:lnTo>
                <a:lnTo>
                  <a:pt x="0" y="3810932"/>
                </a:lnTo>
                <a:close/>
                <a:moveTo>
                  <a:pt x="4200889" y="1908971"/>
                </a:moveTo>
                <a:lnTo>
                  <a:pt x="4953387" y="2661470"/>
                </a:lnTo>
                <a:lnTo>
                  <a:pt x="4200889" y="3413968"/>
                </a:lnTo>
                <a:lnTo>
                  <a:pt x="3448390" y="2661470"/>
                </a:lnTo>
                <a:close/>
                <a:moveTo>
                  <a:pt x="1901962" y="1908971"/>
                </a:moveTo>
                <a:lnTo>
                  <a:pt x="2654460" y="2661470"/>
                </a:lnTo>
                <a:lnTo>
                  <a:pt x="1901962" y="3413968"/>
                </a:lnTo>
                <a:lnTo>
                  <a:pt x="1149463" y="2661470"/>
                </a:lnTo>
                <a:close/>
                <a:moveTo>
                  <a:pt x="5303913" y="805946"/>
                </a:moveTo>
                <a:lnTo>
                  <a:pt x="5303913" y="2218068"/>
                </a:lnTo>
                <a:lnTo>
                  <a:pt x="4597852" y="1512007"/>
                </a:lnTo>
                <a:close/>
                <a:moveTo>
                  <a:pt x="3051425" y="759509"/>
                </a:moveTo>
                <a:lnTo>
                  <a:pt x="3803923" y="1512008"/>
                </a:lnTo>
                <a:lnTo>
                  <a:pt x="3051425" y="2264506"/>
                </a:lnTo>
                <a:lnTo>
                  <a:pt x="2298926" y="1512008"/>
                </a:lnTo>
                <a:close/>
                <a:moveTo>
                  <a:pt x="3810933" y="0"/>
                </a:moveTo>
                <a:lnTo>
                  <a:pt x="4590842" y="0"/>
                </a:lnTo>
                <a:lnTo>
                  <a:pt x="4953386" y="362544"/>
                </a:lnTo>
                <a:lnTo>
                  <a:pt x="4200888" y="1115042"/>
                </a:lnTo>
                <a:lnTo>
                  <a:pt x="3448389" y="362544"/>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a:endParaRPr lang="ru-RU" sz="1200" dirty="0"/>
          </a:p>
        </p:txBody>
      </p:sp>
      <p:pic>
        <p:nvPicPr>
          <p:cNvPr id="7" name="Рисунок 6">
            <a:extLst>
              <a:ext uri="{FF2B5EF4-FFF2-40B4-BE49-F238E27FC236}">
                <a16:creationId xmlns:a16="http://schemas.microsoft.com/office/drawing/2014/main" id="{B531C2D6-F506-D54C-BE97-693C1615990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95324" y="728665"/>
            <a:ext cx="2016000" cy="612208"/>
          </a:xfrm>
          <a:prstGeom prst="rect">
            <a:avLst/>
          </a:prstGeom>
        </p:spPr>
      </p:pic>
      <p:sp>
        <p:nvSpPr>
          <p:cNvPr id="9" name="Рисунок 3">
            <a:extLst>
              <a:ext uri="{FF2B5EF4-FFF2-40B4-BE49-F238E27FC236}">
                <a16:creationId xmlns:a16="http://schemas.microsoft.com/office/drawing/2014/main" id="{D3C259C9-7DCA-0D4B-B4CA-1C56CA8A1A1A}"/>
              </a:ext>
            </a:extLst>
          </p:cNvPr>
          <p:cNvSpPr>
            <a:spLocks noGrp="1"/>
          </p:cNvSpPr>
          <p:nvPr>
            <p:ph type="pic" sz="quarter" idx="12"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
        <p:nvSpPr>
          <p:cNvPr id="3" name="Заголовок 1">
            <a:extLst>
              <a:ext uri="{FF2B5EF4-FFF2-40B4-BE49-F238E27FC236}">
                <a16:creationId xmlns:a16="http://schemas.microsoft.com/office/drawing/2014/main" id="{64BBEB81-C8C3-739F-4848-F1EAFF3D681D}"/>
              </a:ext>
            </a:extLst>
          </p:cNvPr>
          <p:cNvSpPr>
            <a:spLocks noGrp="1"/>
          </p:cNvSpPr>
          <p:nvPr>
            <p:ph type="ctrTitle" hasCustomPrompt="1"/>
          </p:nvPr>
        </p:nvSpPr>
        <p:spPr>
          <a:xfrm>
            <a:off x="695325" y="3807624"/>
            <a:ext cx="5400675" cy="738664"/>
          </a:xfrm>
        </p:spPr>
        <p:txBody>
          <a:bodyPr anchor="b"/>
          <a:lstStyle>
            <a:lvl1pPr algn="l">
              <a:lnSpc>
                <a:spcPct val="100000"/>
              </a:lnSpc>
              <a:defRPr sz="4800" spc="0" baseline="0">
                <a:solidFill>
                  <a:schemeClr val="bg1"/>
                </a:solidFill>
              </a:defRPr>
            </a:lvl1pPr>
          </a:lstStyle>
          <a:p>
            <a:r>
              <a:rPr lang="en-US" dirty="0"/>
              <a:t>Presentation</a:t>
            </a:r>
            <a:r>
              <a:rPr lang="ru-RU" dirty="0"/>
              <a:t> </a:t>
            </a:r>
            <a:r>
              <a:rPr lang="en-US" dirty="0"/>
              <a:t>title</a:t>
            </a:r>
            <a:endParaRPr lang="ru-RU" dirty="0"/>
          </a:p>
        </p:txBody>
      </p:sp>
      <p:sp>
        <p:nvSpPr>
          <p:cNvPr id="4" name="Текст 7">
            <a:extLst>
              <a:ext uri="{FF2B5EF4-FFF2-40B4-BE49-F238E27FC236}">
                <a16:creationId xmlns:a16="http://schemas.microsoft.com/office/drawing/2014/main" id="{62A2B3BC-CC36-3716-AE36-9BF13D3C1990}"/>
              </a:ext>
            </a:extLst>
          </p:cNvPr>
          <p:cNvSpPr>
            <a:spLocks noGrp="1"/>
          </p:cNvSpPr>
          <p:nvPr>
            <p:ph type="body" sz="quarter" idx="10" hasCustomPrompt="1"/>
          </p:nvPr>
        </p:nvSpPr>
        <p:spPr>
          <a:xfrm>
            <a:off x="695325" y="5147900"/>
            <a:ext cx="5400676" cy="369332"/>
          </a:xfrm>
        </p:spPr>
        <p:txBody>
          <a:bodyPr wrap="square" anchor="b">
            <a:noAutofit/>
          </a:bodyPr>
          <a:lstStyle>
            <a:lvl1pPr>
              <a:defRPr sz="2400">
                <a:solidFill>
                  <a:schemeClr val="bg1"/>
                </a:solidFill>
              </a:defRPr>
            </a:lvl1pPr>
          </a:lstStyle>
          <a:p>
            <a:pPr lvl="0"/>
            <a:r>
              <a:rPr lang="ru-RU" dirty="0"/>
              <a:t>Имя спикера</a:t>
            </a:r>
          </a:p>
        </p:txBody>
      </p:sp>
      <p:sp>
        <p:nvSpPr>
          <p:cNvPr id="5" name="Текст 7">
            <a:extLst>
              <a:ext uri="{FF2B5EF4-FFF2-40B4-BE49-F238E27FC236}">
                <a16:creationId xmlns:a16="http://schemas.microsoft.com/office/drawing/2014/main" id="{75D908C0-0F06-5EB5-D9F4-4EBA4A941490}"/>
              </a:ext>
            </a:extLst>
          </p:cNvPr>
          <p:cNvSpPr>
            <a:spLocks noGrp="1"/>
          </p:cNvSpPr>
          <p:nvPr>
            <p:ph type="body" sz="quarter" idx="11" hasCustomPrompt="1"/>
          </p:nvPr>
        </p:nvSpPr>
        <p:spPr>
          <a:xfrm>
            <a:off x="695325" y="5661248"/>
            <a:ext cx="5400676" cy="246221"/>
          </a:xfrm>
        </p:spPr>
        <p:txBody>
          <a:bodyPr wrap="square">
            <a:spAutoFit/>
          </a:bodyPr>
          <a:lstStyle>
            <a:lvl1pPr>
              <a:defRPr sz="1600">
                <a:solidFill>
                  <a:schemeClr val="bg1"/>
                </a:solidFill>
              </a:defRPr>
            </a:lvl1pPr>
          </a:lstStyle>
          <a:p>
            <a:pPr lvl="0"/>
            <a:r>
              <a:rPr lang="ru-RU" dirty="0"/>
              <a:t>Должность</a:t>
            </a:r>
          </a:p>
        </p:txBody>
      </p:sp>
    </p:spTree>
    <p:extLst>
      <p:ext uri="{BB962C8B-B14F-4D97-AF65-F5344CB8AC3E}">
        <p14:creationId xmlns:p14="http://schemas.microsoft.com/office/powerpoint/2010/main" val="1771954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7">
    <p:bg>
      <p:bgPr>
        <a:solidFill>
          <a:schemeClr val="accent3"/>
        </a:solidFill>
        <a:effectLst/>
      </p:bgPr>
    </p:bg>
    <p:spTree>
      <p:nvGrpSpPr>
        <p:cNvPr id="1" name=""/>
        <p:cNvGrpSpPr/>
        <p:nvPr/>
      </p:nvGrpSpPr>
      <p:grpSpPr>
        <a:xfrm>
          <a:off x="0" y="0"/>
          <a:ext cx="0" cy="0"/>
          <a:chOff x="0" y="0"/>
          <a:chExt cx="0" cy="0"/>
        </a:xfrm>
      </p:grpSpPr>
      <p:sp>
        <p:nvSpPr>
          <p:cNvPr id="29" name="Полилиния 28">
            <a:extLst>
              <a:ext uri="{FF2B5EF4-FFF2-40B4-BE49-F238E27FC236}">
                <a16:creationId xmlns:a16="http://schemas.microsoft.com/office/drawing/2014/main" id="{A7D39B93-C11F-F048-9AAC-B6EDC8543E3B}"/>
              </a:ext>
            </a:extLst>
          </p:cNvPr>
          <p:cNvSpPr/>
          <p:nvPr userDrawn="1"/>
        </p:nvSpPr>
        <p:spPr>
          <a:xfrm>
            <a:off x="6888088" y="0"/>
            <a:ext cx="5303913" cy="6858000"/>
          </a:xfrm>
          <a:custGeom>
            <a:avLst/>
            <a:gdLst>
              <a:gd name="connsiteX0" fmla="*/ 4200891 w 5303913"/>
              <a:gd name="connsiteY0" fmla="*/ 6506822 h 6858000"/>
              <a:gd name="connsiteX1" fmla="*/ 4552068 w 5303913"/>
              <a:gd name="connsiteY1" fmla="*/ 6858000 h 6858000"/>
              <a:gd name="connsiteX2" fmla="*/ 3849713 w 5303913"/>
              <a:gd name="connsiteY2" fmla="*/ 6858000 h 6858000"/>
              <a:gd name="connsiteX3" fmla="*/ 5303913 w 5303913"/>
              <a:gd name="connsiteY3" fmla="*/ 5403801 h 6858000"/>
              <a:gd name="connsiteX4" fmla="*/ 5303913 w 5303913"/>
              <a:gd name="connsiteY4" fmla="*/ 6815914 h 6858000"/>
              <a:gd name="connsiteX5" fmla="*/ 4597856 w 5303913"/>
              <a:gd name="connsiteY5" fmla="*/ 6109858 h 6858000"/>
              <a:gd name="connsiteX6" fmla="*/ 3051427 w 5303913"/>
              <a:gd name="connsiteY6" fmla="*/ 5357359 h 6858000"/>
              <a:gd name="connsiteX7" fmla="*/ 3803925 w 5303913"/>
              <a:gd name="connsiteY7" fmla="*/ 6109858 h 6858000"/>
              <a:gd name="connsiteX8" fmla="*/ 3055783 w 5303913"/>
              <a:gd name="connsiteY8" fmla="*/ 6858000 h 6858000"/>
              <a:gd name="connsiteX9" fmla="*/ 3047071 w 5303913"/>
              <a:gd name="connsiteY9" fmla="*/ 6858000 h 6858000"/>
              <a:gd name="connsiteX10" fmla="*/ 2298928 w 5303913"/>
              <a:gd name="connsiteY10" fmla="*/ 6109858 h 6858000"/>
              <a:gd name="connsiteX11" fmla="*/ 4200888 w 5303913"/>
              <a:gd name="connsiteY11" fmla="*/ 4207896 h 6858000"/>
              <a:gd name="connsiteX12" fmla="*/ 4953386 w 5303913"/>
              <a:gd name="connsiteY12" fmla="*/ 4960395 h 6858000"/>
              <a:gd name="connsiteX13" fmla="*/ 4200888 w 5303913"/>
              <a:gd name="connsiteY13" fmla="*/ 5712893 h 6858000"/>
              <a:gd name="connsiteX14" fmla="*/ 3448389 w 5303913"/>
              <a:gd name="connsiteY14" fmla="*/ 4960395 h 6858000"/>
              <a:gd name="connsiteX15" fmla="*/ 1901962 w 5303913"/>
              <a:gd name="connsiteY15" fmla="*/ 4207896 h 6858000"/>
              <a:gd name="connsiteX16" fmla="*/ 2654460 w 5303913"/>
              <a:gd name="connsiteY16" fmla="*/ 4960395 h 6858000"/>
              <a:gd name="connsiteX17" fmla="*/ 1901962 w 5303913"/>
              <a:gd name="connsiteY17" fmla="*/ 5712893 h 6858000"/>
              <a:gd name="connsiteX18" fmla="*/ 1149463 w 5303913"/>
              <a:gd name="connsiteY18" fmla="*/ 4960395 h 6858000"/>
              <a:gd name="connsiteX19" fmla="*/ 5303913 w 5303913"/>
              <a:gd name="connsiteY19" fmla="*/ 3104873 h 6858000"/>
              <a:gd name="connsiteX20" fmla="*/ 5303913 w 5303913"/>
              <a:gd name="connsiteY20" fmla="*/ 4516991 h 6858000"/>
              <a:gd name="connsiteX21" fmla="*/ 4597853 w 5303913"/>
              <a:gd name="connsiteY21" fmla="*/ 3810932 h 6858000"/>
              <a:gd name="connsiteX22" fmla="*/ 3051426 w 5303913"/>
              <a:gd name="connsiteY22" fmla="*/ 3058434 h 6858000"/>
              <a:gd name="connsiteX23" fmla="*/ 3803924 w 5303913"/>
              <a:gd name="connsiteY23" fmla="*/ 3810932 h 6858000"/>
              <a:gd name="connsiteX24" fmla="*/ 3051426 w 5303913"/>
              <a:gd name="connsiteY24" fmla="*/ 4563430 h 6858000"/>
              <a:gd name="connsiteX25" fmla="*/ 2298927 w 5303913"/>
              <a:gd name="connsiteY25" fmla="*/ 3810932 h 6858000"/>
              <a:gd name="connsiteX26" fmla="*/ 752499 w 5303913"/>
              <a:gd name="connsiteY26" fmla="*/ 3058434 h 6858000"/>
              <a:gd name="connsiteX27" fmla="*/ 1504997 w 5303913"/>
              <a:gd name="connsiteY27" fmla="*/ 3810932 h 6858000"/>
              <a:gd name="connsiteX28" fmla="*/ 752499 w 5303913"/>
              <a:gd name="connsiteY28" fmla="*/ 4563430 h 6858000"/>
              <a:gd name="connsiteX29" fmla="*/ 0 w 5303913"/>
              <a:gd name="connsiteY29" fmla="*/ 3810932 h 6858000"/>
              <a:gd name="connsiteX30" fmla="*/ 4200889 w 5303913"/>
              <a:gd name="connsiteY30" fmla="*/ 1908971 h 6858000"/>
              <a:gd name="connsiteX31" fmla="*/ 4953387 w 5303913"/>
              <a:gd name="connsiteY31" fmla="*/ 2661470 h 6858000"/>
              <a:gd name="connsiteX32" fmla="*/ 4200889 w 5303913"/>
              <a:gd name="connsiteY32" fmla="*/ 3413968 h 6858000"/>
              <a:gd name="connsiteX33" fmla="*/ 3448390 w 5303913"/>
              <a:gd name="connsiteY33" fmla="*/ 2661470 h 6858000"/>
              <a:gd name="connsiteX34" fmla="*/ 1901962 w 5303913"/>
              <a:gd name="connsiteY34" fmla="*/ 1908971 h 6858000"/>
              <a:gd name="connsiteX35" fmla="*/ 2654460 w 5303913"/>
              <a:gd name="connsiteY35" fmla="*/ 2661470 h 6858000"/>
              <a:gd name="connsiteX36" fmla="*/ 1901962 w 5303913"/>
              <a:gd name="connsiteY36" fmla="*/ 3413968 h 6858000"/>
              <a:gd name="connsiteX37" fmla="*/ 1149463 w 5303913"/>
              <a:gd name="connsiteY37" fmla="*/ 2661470 h 6858000"/>
              <a:gd name="connsiteX38" fmla="*/ 5303913 w 5303913"/>
              <a:gd name="connsiteY38" fmla="*/ 805946 h 6858000"/>
              <a:gd name="connsiteX39" fmla="*/ 5303913 w 5303913"/>
              <a:gd name="connsiteY39" fmla="*/ 2218068 h 6858000"/>
              <a:gd name="connsiteX40" fmla="*/ 4597852 w 5303913"/>
              <a:gd name="connsiteY40" fmla="*/ 1512007 h 6858000"/>
              <a:gd name="connsiteX41" fmla="*/ 3051425 w 5303913"/>
              <a:gd name="connsiteY41" fmla="*/ 759509 h 6858000"/>
              <a:gd name="connsiteX42" fmla="*/ 3803923 w 5303913"/>
              <a:gd name="connsiteY42" fmla="*/ 1512008 h 6858000"/>
              <a:gd name="connsiteX43" fmla="*/ 3051425 w 5303913"/>
              <a:gd name="connsiteY43" fmla="*/ 2264506 h 6858000"/>
              <a:gd name="connsiteX44" fmla="*/ 2298926 w 5303913"/>
              <a:gd name="connsiteY44" fmla="*/ 1512008 h 6858000"/>
              <a:gd name="connsiteX45" fmla="*/ 3810933 w 5303913"/>
              <a:gd name="connsiteY45" fmla="*/ 0 h 6858000"/>
              <a:gd name="connsiteX46" fmla="*/ 4590842 w 5303913"/>
              <a:gd name="connsiteY46" fmla="*/ 0 h 6858000"/>
              <a:gd name="connsiteX47" fmla="*/ 4953386 w 5303913"/>
              <a:gd name="connsiteY47" fmla="*/ 362544 h 6858000"/>
              <a:gd name="connsiteX48" fmla="*/ 4200888 w 5303913"/>
              <a:gd name="connsiteY48" fmla="*/ 1115042 h 6858000"/>
              <a:gd name="connsiteX49" fmla="*/ 3448389 w 5303913"/>
              <a:gd name="connsiteY49" fmla="*/ 362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03913" h="6858000">
                <a:moveTo>
                  <a:pt x="4200891" y="6506822"/>
                </a:moveTo>
                <a:lnTo>
                  <a:pt x="4552068" y="6858000"/>
                </a:lnTo>
                <a:lnTo>
                  <a:pt x="3849713" y="6858000"/>
                </a:lnTo>
                <a:close/>
                <a:moveTo>
                  <a:pt x="5303913" y="5403801"/>
                </a:moveTo>
                <a:lnTo>
                  <a:pt x="5303913" y="6815914"/>
                </a:lnTo>
                <a:lnTo>
                  <a:pt x="4597856" y="6109858"/>
                </a:lnTo>
                <a:close/>
                <a:moveTo>
                  <a:pt x="3051427" y="5357359"/>
                </a:moveTo>
                <a:lnTo>
                  <a:pt x="3803925" y="6109858"/>
                </a:lnTo>
                <a:lnTo>
                  <a:pt x="3055783" y="6858000"/>
                </a:lnTo>
                <a:lnTo>
                  <a:pt x="3047071" y="6858000"/>
                </a:lnTo>
                <a:lnTo>
                  <a:pt x="2298928" y="6109858"/>
                </a:lnTo>
                <a:close/>
                <a:moveTo>
                  <a:pt x="4200888" y="4207896"/>
                </a:moveTo>
                <a:lnTo>
                  <a:pt x="4953386" y="4960395"/>
                </a:lnTo>
                <a:lnTo>
                  <a:pt x="4200888" y="5712893"/>
                </a:lnTo>
                <a:lnTo>
                  <a:pt x="3448389" y="4960395"/>
                </a:lnTo>
                <a:close/>
                <a:moveTo>
                  <a:pt x="1901962" y="4207896"/>
                </a:moveTo>
                <a:lnTo>
                  <a:pt x="2654460" y="4960395"/>
                </a:lnTo>
                <a:lnTo>
                  <a:pt x="1901962" y="5712893"/>
                </a:lnTo>
                <a:lnTo>
                  <a:pt x="1149463" y="4960395"/>
                </a:lnTo>
                <a:close/>
                <a:moveTo>
                  <a:pt x="5303913" y="3104873"/>
                </a:moveTo>
                <a:lnTo>
                  <a:pt x="5303913" y="4516991"/>
                </a:lnTo>
                <a:lnTo>
                  <a:pt x="4597853" y="3810932"/>
                </a:lnTo>
                <a:close/>
                <a:moveTo>
                  <a:pt x="3051426" y="3058434"/>
                </a:moveTo>
                <a:lnTo>
                  <a:pt x="3803924" y="3810932"/>
                </a:lnTo>
                <a:lnTo>
                  <a:pt x="3051426" y="4563430"/>
                </a:lnTo>
                <a:lnTo>
                  <a:pt x="2298927" y="3810932"/>
                </a:lnTo>
                <a:close/>
                <a:moveTo>
                  <a:pt x="752499" y="3058434"/>
                </a:moveTo>
                <a:lnTo>
                  <a:pt x="1504997" y="3810932"/>
                </a:lnTo>
                <a:lnTo>
                  <a:pt x="752499" y="4563430"/>
                </a:lnTo>
                <a:lnTo>
                  <a:pt x="0" y="3810932"/>
                </a:lnTo>
                <a:close/>
                <a:moveTo>
                  <a:pt x="4200889" y="1908971"/>
                </a:moveTo>
                <a:lnTo>
                  <a:pt x="4953387" y="2661470"/>
                </a:lnTo>
                <a:lnTo>
                  <a:pt x="4200889" y="3413968"/>
                </a:lnTo>
                <a:lnTo>
                  <a:pt x="3448390" y="2661470"/>
                </a:lnTo>
                <a:close/>
                <a:moveTo>
                  <a:pt x="1901962" y="1908971"/>
                </a:moveTo>
                <a:lnTo>
                  <a:pt x="2654460" y="2661470"/>
                </a:lnTo>
                <a:lnTo>
                  <a:pt x="1901962" y="3413968"/>
                </a:lnTo>
                <a:lnTo>
                  <a:pt x="1149463" y="2661470"/>
                </a:lnTo>
                <a:close/>
                <a:moveTo>
                  <a:pt x="5303913" y="805946"/>
                </a:moveTo>
                <a:lnTo>
                  <a:pt x="5303913" y="2218068"/>
                </a:lnTo>
                <a:lnTo>
                  <a:pt x="4597852" y="1512007"/>
                </a:lnTo>
                <a:close/>
                <a:moveTo>
                  <a:pt x="3051425" y="759509"/>
                </a:moveTo>
                <a:lnTo>
                  <a:pt x="3803923" y="1512008"/>
                </a:lnTo>
                <a:lnTo>
                  <a:pt x="3051425" y="2264506"/>
                </a:lnTo>
                <a:lnTo>
                  <a:pt x="2298926" y="1512008"/>
                </a:lnTo>
                <a:close/>
                <a:moveTo>
                  <a:pt x="3810933" y="0"/>
                </a:moveTo>
                <a:lnTo>
                  <a:pt x="4590842" y="0"/>
                </a:lnTo>
                <a:lnTo>
                  <a:pt x="4953386" y="362544"/>
                </a:lnTo>
                <a:lnTo>
                  <a:pt x="4200888" y="1115042"/>
                </a:lnTo>
                <a:lnTo>
                  <a:pt x="3448389" y="362544"/>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a:endParaRPr lang="ru-RU" sz="1200" dirty="0"/>
          </a:p>
        </p:txBody>
      </p:sp>
      <p:pic>
        <p:nvPicPr>
          <p:cNvPr id="7" name="Рисунок 6">
            <a:extLst>
              <a:ext uri="{FF2B5EF4-FFF2-40B4-BE49-F238E27FC236}">
                <a16:creationId xmlns:a16="http://schemas.microsoft.com/office/drawing/2014/main" id="{B531C2D6-F506-D54C-BE97-693C1615990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95324" y="728665"/>
            <a:ext cx="2016000" cy="612208"/>
          </a:xfrm>
          <a:prstGeom prst="rect">
            <a:avLst/>
          </a:prstGeom>
        </p:spPr>
      </p:pic>
      <p:sp>
        <p:nvSpPr>
          <p:cNvPr id="9" name="Рисунок 3">
            <a:extLst>
              <a:ext uri="{FF2B5EF4-FFF2-40B4-BE49-F238E27FC236}">
                <a16:creationId xmlns:a16="http://schemas.microsoft.com/office/drawing/2014/main" id="{8D44E5B7-A294-304E-8198-8CE145766693}"/>
              </a:ext>
            </a:extLst>
          </p:cNvPr>
          <p:cNvSpPr>
            <a:spLocks noGrp="1"/>
          </p:cNvSpPr>
          <p:nvPr>
            <p:ph type="pic" sz="quarter" idx="12"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
        <p:nvSpPr>
          <p:cNvPr id="3" name="Заголовок 1">
            <a:extLst>
              <a:ext uri="{FF2B5EF4-FFF2-40B4-BE49-F238E27FC236}">
                <a16:creationId xmlns:a16="http://schemas.microsoft.com/office/drawing/2014/main" id="{6A0619C9-76C6-B51B-7CC9-6F0A7C70DD53}"/>
              </a:ext>
            </a:extLst>
          </p:cNvPr>
          <p:cNvSpPr>
            <a:spLocks noGrp="1"/>
          </p:cNvSpPr>
          <p:nvPr>
            <p:ph type="ctrTitle" hasCustomPrompt="1"/>
          </p:nvPr>
        </p:nvSpPr>
        <p:spPr>
          <a:xfrm>
            <a:off x="695325" y="3807624"/>
            <a:ext cx="5400675" cy="738664"/>
          </a:xfrm>
        </p:spPr>
        <p:txBody>
          <a:bodyPr anchor="b"/>
          <a:lstStyle>
            <a:lvl1pPr algn="l">
              <a:lnSpc>
                <a:spcPct val="100000"/>
              </a:lnSpc>
              <a:defRPr sz="4800" spc="0" baseline="0">
                <a:solidFill>
                  <a:schemeClr val="bg1"/>
                </a:solidFill>
              </a:defRPr>
            </a:lvl1pPr>
          </a:lstStyle>
          <a:p>
            <a:r>
              <a:rPr lang="en-US" dirty="0"/>
              <a:t>Presentation</a:t>
            </a:r>
            <a:r>
              <a:rPr lang="ru-RU" dirty="0"/>
              <a:t> </a:t>
            </a:r>
            <a:r>
              <a:rPr lang="en-US" dirty="0"/>
              <a:t>title</a:t>
            </a:r>
            <a:endParaRPr lang="ru-RU" dirty="0"/>
          </a:p>
        </p:txBody>
      </p:sp>
      <p:sp>
        <p:nvSpPr>
          <p:cNvPr id="4" name="Текст 7">
            <a:extLst>
              <a:ext uri="{FF2B5EF4-FFF2-40B4-BE49-F238E27FC236}">
                <a16:creationId xmlns:a16="http://schemas.microsoft.com/office/drawing/2014/main" id="{0014B540-4FF8-2416-5165-22E677C32E9E}"/>
              </a:ext>
            </a:extLst>
          </p:cNvPr>
          <p:cNvSpPr>
            <a:spLocks noGrp="1"/>
          </p:cNvSpPr>
          <p:nvPr>
            <p:ph type="body" sz="quarter" idx="10" hasCustomPrompt="1"/>
          </p:nvPr>
        </p:nvSpPr>
        <p:spPr>
          <a:xfrm>
            <a:off x="695325" y="5147900"/>
            <a:ext cx="5400676" cy="369332"/>
          </a:xfrm>
        </p:spPr>
        <p:txBody>
          <a:bodyPr wrap="square" anchor="b">
            <a:noAutofit/>
          </a:bodyPr>
          <a:lstStyle>
            <a:lvl1pPr>
              <a:defRPr sz="2400">
                <a:solidFill>
                  <a:schemeClr val="bg1"/>
                </a:solidFill>
              </a:defRPr>
            </a:lvl1pPr>
          </a:lstStyle>
          <a:p>
            <a:pPr lvl="0"/>
            <a:r>
              <a:rPr lang="ru-RU" dirty="0"/>
              <a:t>Имя спикера</a:t>
            </a:r>
          </a:p>
        </p:txBody>
      </p:sp>
      <p:sp>
        <p:nvSpPr>
          <p:cNvPr id="5" name="Текст 7">
            <a:extLst>
              <a:ext uri="{FF2B5EF4-FFF2-40B4-BE49-F238E27FC236}">
                <a16:creationId xmlns:a16="http://schemas.microsoft.com/office/drawing/2014/main" id="{6CAC547A-0D30-3DBB-05AC-F82728118486}"/>
              </a:ext>
            </a:extLst>
          </p:cNvPr>
          <p:cNvSpPr>
            <a:spLocks noGrp="1"/>
          </p:cNvSpPr>
          <p:nvPr>
            <p:ph type="body" sz="quarter" idx="11" hasCustomPrompt="1"/>
          </p:nvPr>
        </p:nvSpPr>
        <p:spPr>
          <a:xfrm>
            <a:off x="695325" y="5661248"/>
            <a:ext cx="5400676" cy="246221"/>
          </a:xfrm>
        </p:spPr>
        <p:txBody>
          <a:bodyPr wrap="square">
            <a:spAutoFit/>
          </a:bodyPr>
          <a:lstStyle>
            <a:lvl1pPr>
              <a:defRPr sz="1600">
                <a:solidFill>
                  <a:schemeClr val="bg1"/>
                </a:solidFill>
              </a:defRPr>
            </a:lvl1pPr>
          </a:lstStyle>
          <a:p>
            <a:pPr lvl="0"/>
            <a:r>
              <a:rPr lang="ru-RU" dirty="0"/>
              <a:t>Должность</a:t>
            </a:r>
          </a:p>
        </p:txBody>
      </p:sp>
    </p:spTree>
    <p:extLst>
      <p:ext uri="{BB962C8B-B14F-4D97-AF65-F5344CB8AC3E}">
        <p14:creationId xmlns:p14="http://schemas.microsoft.com/office/powerpoint/2010/main" val="128564995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two speakers_1">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E7BA37-0728-5D49-B27E-1250755A3305}"/>
              </a:ext>
            </a:extLst>
          </p:cNvPr>
          <p:cNvSpPr>
            <a:spLocks noGrp="1"/>
          </p:cNvSpPr>
          <p:nvPr>
            <p:ph type="ctrTitle" hasCustomPrompt="1"/>
          </p:nvPr>
        </p:nvSpPr>
        <p:spPr>
          <a:xfrm>
            <a:off x="695324" y="3807624"/>
            <a:ext cx="5400675" cy="738664"/>
          </a:xfrm>
        </p:spPr>
        <p:txBody>
          <a:bodyPr anchor="b"/>
          <a:lstStyle>
            <a:lvl1pPr algn="l">
              <a:lnSpc>
                <a:spcPct val="100000"/>
              </a:lnSpc>
              <a:defRPr sz="4800" spc="0" baseline="0">
                <a:solidFill>
                  <a:schemeClr val="tx1"/>
                </a:solidFill>
              </a:defRPr>
            </a:lvl1pPr>
          </a:lstStyle>
          <a:p>
            <a:r>
              <a:rPr lang="en-US" dirty="0"/>
              <a:t>Presentation</a:t>
            </a:r>
            <a:r>
              <a:rPr lang="ru-RU" dirty="0"/>
              <a:t> </a:t>
            </a:r>
            <a:r>
              <a:rPr lang="en-US" dirty="0"/>
              <a:t>title</a:t>
            </a:r>
            <a:endParaRPr lang="ru-RU" dirty="0"/>
          </a:p>
        </p:txBody>
      </p:sp>
      <p:sp>
        <p:nvSpPr>
          <p:cNvPr id="8" name="Текст 7">
            <a:extLst>
              <a:ext uri="{FF2B5EF4-FFF2-40B4-BE49-F238E27FC236}">
                <a16:creationId xmlns:a16="http://schemas.microsoft.com/office/drawing/2014/main" id="{9E9938AB-9DF4-5949-8C1C-CACAD9848DD0}"/>
              </a:ext>
            </a:extLst>
          </p:cNvPr>
          <p:cNvSpPr>
            <a:spLocks noGrp="1"/>
          </p:cNvSpPr>
          <p:nvPr>
            <p:ph type="body" sz="quarter" idx="10" hasCustomPrompt="1"/>
          </p:nvPr>
        </p:nvSpPr>
        <p:spPr>
          <a:xfrm>
            <a:off x="695324" y="5147900"/>
            <a:ext cx="2520000" cy="369332"/>
          </a:xfrm>
        </p:spPr>
        <p:txBody>
          <a:bodyPr wrap="square" anchor="b">
            <a:noAutofit/>
          </a:bodyPr>
          <a:lstStyle>
            <a:lvl1pPr>
              <a:defRPr sz="2400">
                <a:solidFill>
                  <a:schemeClr val="tx1"/>
                </a:solidFill>
              </a:defRPr>
            </a:lvl1pPr>
          </a:lstStyle>
          <a:p>
            <a:pPr lvl="0"/>
            <a:r>
              <a:rPr lang="ru-RU" dirty="0"/>
              <a:t>Имя спикера</a:t>
            </a:r>
          </a:p>
        </p:txBody>
      </p:sp>
      <p:sp>
        <p:nvSpPr>
          <p:cNvPr id="10" name="Текст 7">
            <a:extLst>
              <a:ext uri="{FF2B5EF4-FFF2-40B4-BE49-F238E27FC236}">
                <a16:creationId xmlns:a16="http://schemas.microsoft.com/office/drawing/2014/main" id="{6CC1B07C-9F11-2243-A68C-A8B772DC7EFE}"/>
              </a:ext>
            </a:extLst>
          </p:cNvPr>
          <p:cNvSpPr>
            <a:spLocks noGrp="1"/>
          </p:cNvSpPr>
          <p:nvPr>
            <p:ph type="body" sz="quarter" idx="11" hasCustomPrompt="1"/>
          </p:nvPr>
        </p:nvSpPr>
        <p:spPr>
          <a:xfrm>
            <a:off x="695324" y="5661248"/>
            <a:ext cx="2520000" cy="246221"/>
          </a:xfrm>
        </p:spPr>
        <p:txBody>
          <a:bodyPr wrap="square">
            <a:spAutoFit/>
          </a:bodyPr>
          <a:lstStyle>
            <a:lvl1pPr>
              <a:defRPr sz="1600">
                <a:solidFill>
                  <a:schemeClr val="tx1"/>
                </a:solidFill>
              </a:defRPr>
            </a:lvl1pPr>
          </a:lstStyle>
          <a:p>
            <a:pPr lvl="0"/>
            <a:r>
              <a:rPr lang="ru-RU" dirty="0" err="1"/>
              <a:t>Аффилиация</a:t>
            </a:r>
            <a:endParaRPr lang="ru-RU" dirty="0"/>
          </a:p>
        </p:txBody>
      </p:sp>
      <p:pic>
        <p:nvPicPr>
          <p:cNvPr id="43" name="Рисунок 42">
            <a:extLst>
              <a:ext uri="{FF2B5EF4-FFF2-40B4-BE49-F238E27FC236}">
                <a16:creationId xmlns:a16="http://schemas.microsoft.com/office/drawing/2014/main" id="{E6BFA5DC-1C98-7E4A-BE5C-5BE58D1607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5324" y="728664"/>
            <a:ext cx="2016000" cy="612211"/>
          </a:xfrm>
          <a:prstGeom prst="rect">
            <a:avLst/>
          </a:prstGeom>
        </p:spPr>
      </p:pic>
      <p:sp>
        <p:nvSpPr>
          <p:cNvPr id="29" name="Полилиния 28">
            <a:extLst>
              <a:ext uri="{FF2B5EF4-FFF2-40B4-BE49-F238E27FC236}">
                <a16:creationId xmlns:a16="http://schemas.microsoft.com/office/drawing/2014/main" id="{A7D39B93-C11F-F048-9AAC-B6EDC8543E3B}"/>
              </a:ext>
            </a:extLst>
          </p:cNvPr>
          <p:cNvSpPr/>
          <p:nvPr userDrawn="1"/>
        </p:nvSpPr>
        <p:spPr>
          <a:xfrm>
            <a:off x="6888088" y="0"/>
            <a:ext cx="5303913" cy="6858000"/>
          </a:xfrm>
          <a:custGeom>
            <a:avLst/>
            <a:gdLst>
              <a:gd name="connsiteX0" fmla="*/ 4200891 w 5303913"/>
              <a:gd name="connsiteY0" fmla="*/ 6506822 h 6858000"/>
              <a:gd name="connsiteX1" fmla="*/ 4552068 w 5303913"/>
              <a:gd name="connsiteY1" fmla="*/ 6858000 h 6858000"/>
              <a:gd name="connsiteX2" fmla="*/ 3849713 w 5303913"/>
              <a:gd name="connsiteY2" fmla="*/ 6858000 h 6858000"/>
              <a:gd name="connsiteX3" fmla="*/ 5303913 w 5303913"/>
              <a:gd name="connsiteY3" fmla="*/ 5403801 h 6858000"/>
              <a:gd name="connsiteX4" fmla="*/ 5303913 w 5303913"/>
              <a:gd name="connsiteY4" fmla="*/ 6815914 h 6858000"/>
              <a:gd name="connsiteX5" fmla="*/ 4597856 w 5303913"/>
              <a:gd name="connsiteY5" fmla="*/ 6109858 h 6858000"/>
              <a:gd name="connsiteX6" fmla="*/ 3051427 w 5303913"/>
              <a:gd name="connsiteY6" fmla="*/ 5357359 h 6858000"/>
              <a:gd name="connsiteX7" fmla="*/ 3803925 w 5303913"/>
              <a:gd name="connsiteY7" fmla="*/ 6109858 h 6858000"/>
              <a:gd name="connsiteX8" fmla="*/ 3055783 w 5303913"/>
              <a:gd name="connsiteY8" fmla="*/ 6858000 h 6858000"/>
              <a:gd name="connsiteX9" fmla="*/ 3047071 w 5303913"/>
              <a:gd name="connsiteY9" fmla="*/ 6858000 h 6858000"/>
              <a:gd name="connsiteX10" fmla="*/ 2298928 w 5303913"/>
              <a:gd name="connsiteY10" fmla="*/ 6109858 h 6858000"/>
              <a:gd name="connsiteX11" fmla="*/ 4200888 w 5303913"/>
              <a:gd name="connsiteY11" fmla="*/ 4207896 h 6858000"/>
              <a:gd name="connsiteX12" fmla="*/ 4953386 w 5303913"/>
              <a:gd name="connsiteY12" fmla="*/ 4960395 h 6858000"/>
              <a:gd name="connsiteX13" fmla="*/ 4200888 w 5303913"/>
              <a:gd name="connsiteY13" fmla="*/ 5712893 h 6858000"/>
              <a:gd name="connsiteX14" fmla="*/ 3448389 w 5303913"/>
              <a:gd name="connsiteY14" fmla="*/ 4960395 h 6858000"/>
              <a:gd name="connsiteX15" fmla="*/ 1901962 w 5303913"/>
              <a:gd name="connsiteY15" fmla="*/ 4207896 h 6858000"/>
              <a:gd name="connsiteX16" fmla="*/ 2654460 w 5303913"/>
              <a:gd name="connsiteY16" fmla="*/ 4960395 h 6858000"/>
              <a:gd name="connsiteX17" fmla="*/ 1901962 w 5303913"/>
              <a:gd name="connsiteY17" fmla="*/ 5712893 h 6858000"/>
              <a:gd name="connsiteX18" fmla="*/ 1149463 w 5303913"/>
              <a:gd name="connsiteY18" fmla="*/ 4960395 h 6858000"/>
              <a:gd name="connsiteX19" fmla="*/ 5303913 w 5303913"/>
              <a:gd name="connsiteY19" fmla="*/ 3104873 h 6858000"/>
              <a:gd name="connsiteX20" fmla="*/ 5303913 w 5303913"/>
              <a:gd name="connsiteY20" fmla="*/ 4516991 h 6858000"/>
              <a:gd name="connsiteX21" fmla="*/ 4597853 w 5303913"/>
              <a:gd name="connsiteY21" fmla="*/ 3810932 h 6858000"/>
              <a:gd name="connsiteX22" fmla="*/ 3051426 w 5303913"/>
              <a:gd name="connsiteY22" fmla="*/ 3058434 h 6858000"/>
              <a:gd name="connsiteX23" fmla="*/ 3803924 w 5303913"/>
              <a:gd name="connsiteY23" fmla="*/ 3810932 h 6858000"/>
              <a:gd name="connsiteX24" fmla="*/ 3051426 w 5303913"/>
              <a:gd name="connsiteY24" fmla="*/ 4563430 h 6858000"/>
              <a:gd name="connsiteX25" fmla="*/ 2298927 w 5303913"/>
              <a:gd name="connsiteY25" fmla="*/ 3810932 h 6858000"/>
              <a:gd name="connsiteX26" fmla="*/ 752499 w 5303913"/>
              <a:gd name="connsiteY26" fmla="*/ 3058434 h 6858000"/>
              <a:gd name="connsiteX27" fmla="*/ 1504997 w 5303913"/>
              <a:gd name="connsiteY27" fmla="*/ 3810932 h 6858000"/>
              <a:gd name="connsiteX28" fmla="*/ 752499 w 5303913"/>
              <a:gd name="connsiteY28" fmla="*/ 4563430 h 6858000"/>
              <a:gd name="connsiteX29" fmla="*/ 0 w 5303913"/>
              <a:gd name="connsiteY29" fmla="*/ 3810932 h 6858000"/>
              <a:gd name="connsiteX30" fmla="*/ 4200889 w 5303913"/>
              <a:gd name="connsiteY30" fmla="*/ 1908971 h 6858000"/>
              <a:gd name="connsiteX31" fmla="*/ 4953387 w 5303913"/>
              <a:gd name="connsiteY31" fmla="*/ 2661470 h 6858000"/>
              <a:gd name="connsiteX32" fmla="*/ 4200889 w 5303913"/>
              <a:gd name="connsiteY32" fmla="*/ 3413968 h 6858000"/>
              <a:gd name="connsiteX33" fmla="*/ 3448390 w 5303913"/>
              <a:gd name="connsiteY33" fmla="*/ 2661470 h 6858000"/>
              <a:gd name="connsiteX34" fmla="*/ 1901962 w 5303913"/>
              <a:gd name="connsiteY34" fmla="*/ 1908971 h 6858000"/>
              <a:gd name="connsiteX35" fmla="*/ 2654460 w 5303913"/>
              <a:gd name="connsiteY35" fmla="*/ 2661470 h 6858000"/>
              <a:gd name="connsiteX36" fmla="*/ 1901962 w 5303913"/>
              <a:gd name="connsiteY36" fmla="*/ 3413968 h 6858000"/>
              <a:gd name="connsiteX37" fmla="*/ 1149463 w 5303913"/>
              <a:gd name="connsiteY37" fmla="*/ 2661470 h 6858000"/>
              <a:gd name="connsiteX38" fmla="*/ 5303913 w 5303913"/>
              <a:gd name="connsiteY38" fmla="*/ 805946 h 6858000"/>
              <a:gd name="connsiteX39" fmla="*/ 5303913 w 5303913"/>
              <a:gd name="connsiteY39" fmla="*/ 2218068 h 6858000"/>
              <a:gd name="connsiteX40" fmla="*/ 4597852 w 5303913"/>
              <a:gd name="connsiteY40" fmla="*/ 1512007 h 6858000"/>
              <a:gd name="connsiteX41" fmla="*/ 3051425 w 5303913"/>
              <a:gd name="connsiteY41" fmla="*/ 759509 h 6858000"/>
              <a:gd name="connsiteX42" fmla="*/ 3803923 w 5303913"/>
              <a:gd name="connsiteY42" fmla="*/ 1512008 h 6858000"/>
              <a:gd name="connsiteX43" fmla="*/ 3051425 w 5303913"/>
              <a:gd name="connsiteY43" fmla="*/ 2264506 h 6858000"/>
              <a:gd name="connsiteX44" fmla="*/ 2298926 w 5303913"/>
              <a:gd name="connsiteY44" fmla="*/ 1512008 h 6858000"/>
              <a:gd name="connsiteX45" fmla="*/ 3810933 w 5303913"/>
              <a:gd name="connsiteY45" fmla="*/ 0 h 6858000"/>
              <a:gd name="connsiteX46" fmla="*/ 4590842 w 5303913"/>
              <a:gd name="connsiteY46" fmla="*/ 0 h 6858000"/>
              <a:gd name="connsiteX47" fmla="*/ 4953386 w 5303913"/>
              <a:gd name="connsiteY47" fmla="*/ 362544 h 6858000"/>
              <a:gd name="connsiteX48" fmla="*/ 4200888 w 5303913"/>
              <a:gd name="connsiteY48" fmla="*/ 1115042 h 6858000"/>
              <a:gd name="connsiteX49" fmla="*/ 3448389 w 5303913"/>
              <a:gd name="connsiteY49" fmla="*/ 362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03913" h="6858000">
                <a:moveTo>
                  <a:pt x="4200891" y="6506822"/>
                </a:moveTo>
                <a:lnTo>
                  <a:pt x="4552068" y="6858000"/>
                </a:lnTo>
                <a:lnTo>
                  <a:pt x="3849713" y="6858000"/>
                </a:lnTo>
                <a:close/>
                <a:moveTo>
                  <a:pt x="5303913" y="5403801"/>
                </a:moveTo>
                <a:lnTo>
                  <a:pt x="5303913" y="6815914"/>
                </a:lnTo>
                <a:lnTo>
                  <a:pt x="4597856" y="6109858"/>
                </a:lnTo>
                <a:close/>
                <a:moveTo>
                  <a:pt x="3051427" y="5357359"/>
                </a:moveTo>
                <a:lnTo>
                  <a:pt x="3803925" y="6109858"/>
                </a:lnTo>
                <a:lnTo>
                  <a:pt x="3055783" y="6858000"/>
                </a:lnTo>
                <a:lnTo>
                  <a:pt x="3047071" y="6858000"/>
                </a:lnTo>
                <a:lnTo>
                  <a:pt x="2298928" y="6109858"/>
                </a:lnTo>
                <a:close/>
                <a:moveTo>
                  <a:pt x="4200888" y="4207896"/>
                </a:moveTo>
                <a:lnTo>
                  <a:pt x="4953386" y="4960395"/>
                </a:lnTo>
                <a:lnTo>
                  <a:pt x="4200888" y="5712893"/>
                </a:lnTo>
                <a:lnTo>
                  <a:pt x="3448389" y="4960395"/>
                </a:lnTo>
                <a:close/>
                <a:moveTo>
                  <a:pt x="1901962" y="4207896"/>
                </a:moveTo>
                <a:lnTo>
                  <a:pt x="2654460" y="4960395"/>
                </a:lnTo>
                <a:lnTo>
                  <a:pt x="1901962" y="5712893"/>
                </a:lnTo>
                <a:lnTo>
                  <a:pt x="1149463" y="4960395"/>
                </a:lnTo>
                <a:close/>
                <a:moveTo>
                  <a:pt x="5303913" y="3104873"/>
                </a:moveTo>
                <a:lnTo>
                  <a:pt x="5303913" y="4516991"/>
                </a:lnTo>
                <a:lnTo>
                  <a:pt x="4597853" y="3810932"/>
                </a:lnTo>
                <a:close/>
                <a:moveTo>
                  <a:pt x="3051426" y="3058434"/>
                </a:moveTo>
                <a:lnTo>
                  <a:pt x="3803924" y="3810932"/>
                </a:lnTo>
                <a:lnTo>
                  <a:pt x="3051426" y="4563430"/>
                </a:lnTo>
                <a:lnTo>
                  <a:pt x="2298927" y="3810932"/>
                </a:lnTo>
                <a:close/>
                <a:moveTo>
                  <a:pt x="752499" y="3058434"/>
                </a:moveTo>
                <a:lnTo>
                  <a:pt x="1504997" y="3810932"/>
                </a:lnTo>
                <a:lnTo>
                  <a:pt x="752499" y="4563430"/>
                </a:lnTo>
                <a:lnTo>
                  <a:pt x="0" y="3810932"/>
                </a:lnTo>
                <a:close/>
                <a:moveTo>
                  <a:pt x="4200889" y="1908971"/>
                </a:moveTo>
                <a:lnTo>
                  <a:pt x="4953387" y="2661470"/>
                </a:lnTo>
                <a:lnTo>
                  <a:pt x="4200889" y="3413968"/>
                </a:lnTo>
                <a:lnTo>
                  <a:pt x="3448390" y="2661470"/>
                </a:lnTo>
                <a:close/>
                <a:moveTo>
                  <a:pt x="1901962" y="1908971"/>
                </a:moveTo>
                <a:lnTo>
                  <a:pt x="2654460" y="2661470"/>
                </a:lnTo>
                <a:lnTo>
                  <a:pt x="1901962" y="3413968"/>
                </a:lnTo>
                <a:lnTo>
                  <a:pt x="1149463" y="2661470"/>
                </a:lnTo>
                <a:close/>
                <a:moveTo>
                  <a:pt x="5303913" y="805946"/>
                </a:moveTo>
                <a:lnTo>
                  <a:pt x="5303913" y="2218068"/>
                </a:lnTo>
                <a:lnTo>
                  <a:pt x="4597852" y="1512007"/>
                </a:lnTo>
                <a:close/>
                <a:moveTo>
                  <a:pt x="3051425" y="759509"/>
                </a:moveTo>
                <a:lnTo>
                  <a:pt x="3803923" y="1512008"/>
                </a:lnTo>
                <a:lnTo>
                  <a:pt x="3051425" y="2264506"/>
                </a:lnTo>
                <a:lnTo>
                  <a:pt x="2298926" y="1512008"/>
                </a:lnTo>
                <a:close/>
                <a:moveTo>
                  <a:pt x="3810933" y="0"/>
                </a:moveTo>
                <a:lnTo>
                  <a:pt x="4590842" y="0"/>
                </a:lnTo>
                <a:lnTo>
                  <a:pt x="4953386" y="362544"/>
                </a:lnTo>
                <a:lnTo>
                  <a:pt x="4200888" y="1115042"/>
                </a:lnTo>
                <a:lnTo>
                  <a:pt x="3448389" y="362544"/>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a:endParaRPr lang="ru-RU" sz="1200" dirty="0"/>
          </a:p>
        </p:txBody>
      </p:sp>
      <p:sp>
        <p:nvSpPr>
          <p:cNvPr id="7" name="Текст 7">
            <a:extLst>
              <a:ext uri="{FF2B5EF4-FFF2-40B4-BE49-F238E27FC236}">
                <a16:creationId xmlns:a16="http://schemas.microsoft.com/office/drawing/2014/main" id="{D182398F-C27B-2B40-ADBE-BED4D91D2940}"/>
              </a:ext>
            </a:extLst>
          </p:cNvPr>
          <p:cNvSpPr>
            <a:spLocks noGrp="1"/>
          </p:cNvSpPr>
          <p:nvPr>
            <p:ph type="body" sz="quarter" idx="12" hasCustomPrompt="1"/>
          </p:nvPr>
        </p:nvSpPr>
        <p:spPr>
          <a:xfrm>
            <a:off x="3575720" y="5147900"/>
            <a:ext cx="2520000" cy="369332"/>
          </a:xfrm>
        </p:spPr>
        <p:txBody>
          <a:bodyPr wrap="square" anchor="b">
            <a:noAutofit/>
          </a:bodyPr>
          <a:lstStyle>
            <a:lvl1pPr>
              <a:defRPr sz="2400">
                <a:solidFill>
                  <a:schemeClr val="tx1"/>
                </a:solidFill>
              </a:defRPr>
            </a:lvl1pPr>
          </a:lstStyle>
          <a:p>
            <a:pPr lvl="0"/>
            <a:r>
              <a:rPr lang="ru-RU" dirty="0"/>
              <a:t>Имя спикера</a:t>
            </a:r>
          </a:p>
        </p:txBody>
      </p:sp>
      <p:sp>
        <p:nvSpPr>
          <p:cNvPr id="9" name="Текст 7">
            <a:extLst>
              <a:ext uri="{FF2B5EF4-FFF2-40B4-BE49-F238E27FC236}">
                <a16:creationId xmlns:a16="http://schemas.microsoft.com/office/drawing/2014/main" id="{42F3F499-FF7A-DB40-AF3A-689986DAC172}"/>
              </a:ext>
            </a:extLst>
          </p:cNvPr>
          <p:cNvSpPr>
            <a:spLocks noGrp="1"/>
          </p:cNvSpPr>
          <p:nvPr>
            <p:ph type="body" sz="quarter" idx="13" hasCustomPrompt="1"/>
          </p:nvPr>
        </p:nvSpPr>
        <p:spPr>
          <a:xfrm>
            <a:off x="3575720" y="5661248"/>
            <a:ext cx="2520000" cy="246221"/>
          </a:xfrm>
        </p:spPr>
        <p:txBody>
          <a:bodyPr wrap="square">
            <a:spAutoFit/>
          </a:bodyPr>
          <a:lstStyle>
            <a:lvl1pPr>
              <a:defRPr sz="1600">
                <a:solidFill>
                  <a:schemeClr val="tx1"/>
                </a:solidFill>
              </a:defRPr>
            </a:lvl1pPr>
          </a:lstStyle>
          <a:p>
            <a:pPr lvl="0"/>
            <a:r>
              <a:rPr lang="ru-RU" dirty="0" err="1"/>
              <a:t>Аффилиация</a:t>
            </a:r>
            <a:endParaRPr lang="ru-RU" dirty="0"/>
          </a:p>
        </p:txBody>
      </p:sp>
      <p:sp>
        <p:nvSpPr>
          <p:cNvPr id="11" name="TextBox 10">
            <a:extLst>
              <a:ext uri="{FF2B5EF4-FFF2-40B4-BE49-F238E27FC236}">
                <a16:creationId xmlns:a16="http://schemas.microsoft.com/office/drawing/2014/main" id="{E9F99BDC-6248-1043-830E-4CB0C60C3E7A}"/>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12" name="TextBox 11">
            <a:extLst>
              <a:ext uri="{FF2B5EF4-FFF2-40B4-BE49-F238E27FC236}">
                <a16:creationId xmlns:a16="http://schemas.microsoft.com/office/drawing/2014/main" id="{38397FEF-267E-D34C-A159-55EFC03C3B0A}"/>
              </a:ext>
            </a:extLst>
          </p:cNvPr>
          <p:cNvSpPr txBox="1"/>
          <p:nvPr userDrawn="1"/>
        </p:nvSpPr>
        <p:spPr>
          <a:xfrm>
            <a:off x="3575720" y="-737435"/>
            <a:ext cx="3636442" cy="461665"/>
          </a:xfrm>
          <a:prstGeom prst="rect">
            <a:avLst/>
          </a:prstGeom>
          <a:noFill/>
        </p:spPr>
        <p:txBody>
          <a:bodyPr wrap="square" lIns="0" tIns="0" rIns="0" bIns="0" rtlCol="0" anchor="t">
            <a:spAutoFit/>
          </a:bodyPr>
          <a:lstStyle/>
          <a:p>
            <a:r>
              <a:rPr lang="ru-RU" sz="1000" dirty="0"/>
              <a:t>Если презентация готовится для двух и более спикеров из разных организаций, то лучше использовать один логотип </a:t>
            </a:r>
            <a:r>
              <a:rPr lang="en-US" sz="1000" dirty="0"/>
              <a:t>AIRI</a:t>
            </a:r>
            <a:r>
              <a:rPr lang="ru-RU" sz="1000" dirty="0"/>
              <a:t> и добавить спикерам </a:t>
            </a:r>
            <a:r>
              <a:rPr lang="ru-RU" sz="1000" dirty="0" err="1"/>
              <a:t>аффилиацию</a:t>
            </a:r>
            <a:endParaRPr lang="ru-RU" sz="1000" dirty="0"/>
          </a:p>
        </p:txBody>
      </p:sp>
      <p:sp>
        <p:nvSpPr>
          <p:cNvPr id="13" name="Рисунок 3">
            <a:extLst>
              <a:ext uri="{FF2B5EF4-FFF2-40B4-BE49-F238E27FC236}">
                <a16:creationId xmlns:a16="http://schemas.microsoft.com/office/drawing/2014/main" id="{2CD0780D-C364-0948-B2C2-9AA3E8567B50}"/>
              </a:ext>
            </a:extLst>
          </p:cNvPr>
          <p:cNvSpPr>
            <a:spLocks noGrp="1"/>
          </p:cNvSpPr>
          <p:nvPr>
            <p:ph type="pic" sz="quarter" idx="14"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Tree>
    <p:extLst>
      <p:ext uri="{BB962C8B-B14F-4D97-AF65-F5344CB8AC3E}">
        <p14:creationId xmlns:p14="http://schemas.microsoft.com/office/powerpoint/2010/main" val="354361160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two speakers_2">
    <p:bg>
      <p:bgPr>
        <a:solidFill>
          <a:schemeClr val="accent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E7BA37-0728-5D49-B27E-1250755A3305}"/>
              </a:ext>
            </a:extLst>
          </p:cNvPr>
          <p:cNvSpPr>
            <a:spLocks noGrp="1"/>
          </p:cNvSpPr>
          <p:nvPr>
            <p:ph type="ctrTitle" hasCustomPrompt="1"/>
          </p:nvPr>
        </p:nvSpPr>
        <p:spPr>
          <a:xfrm>
            <a:off x="695324" y="3807624"/>
            <a:ext cx="5400675" cy="738664"/>
          </a:xfrm>
        </p:spPr>
        <p:txBody>
          <a:bodyPr anchor="b"/>
          <a:lstStyle>
            <a:lvl1pPr algn="l">
              <a:lnSpc>
                <a:spcPct val="100000"/>
              </a:lnSpc>
              <a:defRPr sz="4800" spc="0" baseline="0">
                <a:solidFill>
                  <a:schemeClr val="bg1"/>
                </a:solidFill>
              </a:defRPr>
            </a:lvl1pPr>
          </a:lstStyle>
          <a:p>
            <a:r>
              <a:rPr lang="en-US" dirty="0"/>
              <a:t>Presentation</a:t>
            </a:r>
            <a:r>
              <a:rPr lang="ru-RU" dirty="0"/>
              <a:t> </a:t>
            </a:r>
            <a:r>
              <a:rPr lang="en-US" dirty="0"/>
              <a:t>title</a:t>
            </a:r>
            <a:endParaRPr lang="ru-RU" dirty="0"/>
          </a:p>
        </p:txBody>
      </p:sp>
      <p:sp>
        <p:nvSpPr>
          <p:cNvPr id="8" name="Текст 7">
            <a:extLst>
              <a:ext uri="{FF2B5EF4-FFF2-40B4-BE49-F238E27FC236}">
                <a16:creationId xmlns:a16="http://schemas.microsoft.com/office/drawing/2014/main" id="{9E9938AB-9DF4-5949-8C1C-CACAD9848DD0}"/>
              </a:ext>
            </a:extLst>
          </p:cNvPr>
          <p:cNvSpPr>
            <a:spLocks noGrp="1"/>
          </p:cNvSpPr>
          <p:nvPr>
            <p:ph type="body" sz="quarter" idx="10" hasCustomPrompt="1"/>
          </p:nvPr>
        </p:nvSpPr>
        <p:spPr>
          <a:xfrm>
            <a:off x="695324" y="5147900"/>
            <a:ext cx="2520000" cy="369332"/>
          </a:xfrm>
        </p:spPr>
        <p:txBody>
          <a:bodyPr wrap="square" anchor="b">
            <a:noAutofit/>
          </a:bodyPr>
          <a:lstStyle>
            <a:lvl1pPr>
              <a:defRPr sz="2400">
                <a:solidFill>
                  <a:schemeClr val="bg1"/>
                </a:solidFill>
              </a:defRPr>
            </a:lvl1pPr>
          </a:lstStyle>
          <a:p>
            <a:pPr lvl="0"/>
            <a:r>
              <a:rPr lang="ru-RU" dirty="0"/>
              <a:t>Имя спикера</a:t>
            </a:r>
          </a:p>
        </p:txBody>
      </p:sp>
      <p:sp>
        <p:nvSpPr>
          <p:cNvPr id="10" name="Текст 7">
            <a:extLst>
              <a:ext uri="{FF2B5EF4-FFF2-40B4-BE49-F238E27FC236}">
                <a16:creationId xmlns:a16="http://schemas.microsoft.com/office/drawing/2014/main" id="{6CC1B07C-9F11-2243-A68C-A8B772DC7EFE}"/>
              </a:ext>
            </a:extLst>
          </p:cNvPr>
          <p:cNvSpPr>
            <a:spLocks noGrp="1"/>
          </p:cNvSpPr>
          <p:nvPr>
            <p:ph type="body" sz="quarter" idx="11" hasCustomPrompt="1"/>
          </p:nvPr>
        </p:nvSpPr>
        <p:spPr>
          <a:xfrm>
            <a:off x="695324" y="5661248"/>
            <a:ext cx="2520000" cy="246221"/>
          </a:xfrm>
        </p:spPr>
        <p:txBody>
          <a:bodyPr wrap="square">
            <a:spAutoFit/>
          </a:bodyPr>
          <a:lstStyle>
            <a:lvl1pPr>
              <a:defRPr sz="1600">
                <a:solidFill>
                  <a:schemeClr val="bg1"/>
                </a:solidFill>
              </a:defRPr>
            </a:lvl1pPr>
          </a:lstStyle>
          <a:p>
            <a:pPr lvl="0"/>
            <a:r>
              <a:rPr lang="ru-RU" dirty="0" err="1"/>
              <a:t>Аффилиация</a:t>
            </a:r>
            <a:endParaRPr lang="ru-RU" dirty="0"/>
          </a:p>
        </p:txBody>
      </p:sp>
      <p:sp>
        <p:nvSpPr>
          <p:cNvPr id="29" name="Полилиния 28">
            <a:extLst>
              <a:ext uri="{FF2B5EF4-FFF2-40B4-BE49-F238E27FC236}">
                <a16:creationId xmlns:a16="http://schemas.microsoft.com/office/drawing/2014/main" id="{A7D39B93-C11F-F048-9AAC-B6EDC8543E3B}"/>
              </a:ext>
            </a:extLst>
          </p:cNvPr>
          <p:cNvSpPr/>
          <p:nvPr userDrawn="1"/>
        </p:nvSpPr>
        <p:spPr>
          <a:xfrm>
            <a:off x="6888088" y="0"/>
            <a:ext cx="5303913" cy="6858000"/>
          </a:xfrm>
          <a:custGeom>
            <a:avLst/>
            <a:gdLst>
              <a:gd name="connsiteX0" fmla="*/ 4200891 w 5303913"/>
              <a:gd name="connsiteY0" fmla="*/ 6506822 h 6858000"/>
              <a:gd name="connsiteX1" fmla="*/ 4552068 w 5303913"/>
              <a:gd name="connsiteY1" fmla="*/ 6858000 h 6858000"/>
              <a:gd name="connsiteX2" fmla="*/ 3849713 w 5303913"/>
              <a:gd name="connsiteY2" fmla="*/ 6858000 h 6858000"/>
              <a:gd name="connsiteX3" fmla="*/ 5303913 w 5303913"/>
              <a:gd name="connsiteY3" fmla="*/ 5403801 h 6858000"/>
              <a:gd name="connsiteX4" fmla="*/ 5303913 w 5303913"/>
              <a:gd name="connsiteY4" fmla="*/ 6815914 h 6858000"/>
              <a:gd name="connsiteX5" fmla="*/ 4597856 w 5303913"/>
              <a:gd name="connsiteY5" fmla="*/ 6109858 h 6858000"/>
              <a:gd name="connsiteX6" fmla="*/ 3051427 w 5303913"/>
              <a:gd name="connsiteY6" fmla="*/ 5357359 h 6858000"/>
              <a:gd name="connsiteX7" fmla="*/ 3803925 w 5303913"/>
              <a:gd name="connsiteY7" fmla="*/ 6109858 h 6858000"/>
              <a:gd name="connsiteX8" fmla="*/ 3055783 w 5303913"/>
              <a:gd name="connsiteY8" fmla="*/ 6858000 h 6858000"/>
              <a:gd name="connsiteX9" fmla="*/ 3047071 w 5303913"/>
              <a:gd name="connsiteY9" fmla="*/ 6858000 h 6858000"/>
              <a:gd name="connsiteX10" fmla="*/ 2298928 w 5303913"/>
              <a:gd name="connsiteY10" fmla="*/ 6109858 h 6858000"/>
              <a:gd name="connsiteX11" fmla="*/ 4200888 w 5303913"/>
              <a:gd name="connsiteY11" fmla="*/ 4207896 h 6858000"/>
              <a:gd name="connsiteX12" fmla="*/ 4953386 w 5303913"/>
              <a:gd name="connsiteY12" fmla="*/ 4960395 h 6858000"/>
              <a:gd name="connsiteX13" fmla="*/ 4200888 w 5303913"/>
              <a:gd name="connsiteY13" fmla="*/ 5712893 h 6858000"/>
              <a:gd name="connsiteX14" fmla="*/ 3448389 w 5303913"/>
              <a:gd name="connsiteY14" fmla="*/ 4960395 h 6858000"/>
              <a:gd name="connsiteX15" fmla="*/ 1901962 w 5303913"/>
              <a:gd name="connsiteY15" fmla="*/ 4207896 h 6858000"/>
              <a:gd name="connsiteX16" fmla="*/ 2654460 w 5303913"/>
              <a:gd name="connsiteY16" fmla="*/ 4960395 h 6858000"/>
              <a:gd name="connsiteX17" fmla="*/ 1901962 w 5303913"/>
              <a:gd name="connsiteY17" fmla="*/ 5712893 h 6858000"/>
              <a:gd name="connsiteX18" fmla="*/ 1149463 w 5303913"/>
              <a:gd name="connsiteY18" fmla="*/ 4960395 h 6858000"/>
              <a:gd name="connsiteX19" fmla="*/ 5303913 w 5303913"/>
              <a:gd name="connsiteY19" fmla="*/ 3104873 h 6858000"/>
              <a:gd name="connsiteX20" fmla="*/ 5303913 w 5303913"/>
              <a:gd name="connsiteY20" fmla="*/ 4516991 h 6858000"/>
              <a:gd name="connsiteX21" fmla="*/ 4597853 w 5303913"/>
              <a:gd name="connsiteY21" fmla="*/ 3810932 h 6858000"/>
              <a:gd name="connsiteX22" fmla="*/ 3051426 w 5303913"/>
              <a:gd name="connsiteY22" fmla="*/ 3058434 h 6858000"/>
              <a:gd name="connsiteX23" fmla="*/ 3803924 w 5303913"/>
              <a:gd name="connsiteY23" fmla="*/ 3810932 h 6858000"/>
              <a:gd name="connsiteX24" fmla="*/ 3051426 w 5303913"/>
              <a:gd name="connsiteY24" fmla="*/ 4563430 h 6858000"/>
              <a:gd name="connsiteX25" fmla="*/ 2298927 w 5303913"/>
              <a:gd name="connsiteY25" fmla="*/ 3810932 h 6858000"/>
              <a:gd name="connsiteX26" fmla="*/ 752499 w 5303913"/>
              <a:gd name="connsiteY26" fmla="*/ 3058434 h 6858000"/>
              <a:gd name="connsiteX27" fmla="*/ 1504997 w 5303913"/>
              <a:gd name="connsiteY27" fmla="*/ 3810932 h 6858000"/>
              <a:gd name="connsiteX28" fmla="*/ 752499 w 5303913"/>
              <a:gd name="connsiteY28" fmla="*/ 4563430 h 6858000"/>
              <a:gd name="connsiteX29" fmla="*/ 0 w 5303913"/>
              <a:gd name="connsiteY29" fmla="*/ 3810932 h 6858000"/>
              <a:gd name="connsiteX30" fmla="*/ 4200889 w 5303913"/>
              <a:gd name="connsiteY30" fmla="*/ 1908971 h 6858000"/>
              <a:gd name="connsiteX31" fmla="*/ 4953387 w 5303913"/>
              <a:gd name="connsiteY31" fmla="*/ 2661470 h 6858000"/>
              <a:gd name="connsiteX32" fmla="*/ 4200889 w 5303913"/>
              <a:gd name="connsiteY32" fmla="*/ 3413968 h 6858000"/>
              <a:gd name="connsiteX33" fmla="*/ 3448390 w 5303913"/>
              <a:gd name="connsiteY33" fmla="*/ 2661470 h 6858000"/>
              <a:gd name="connsiteX34" fmla="*/ 1901962 w 5303913"/>
              <a:gd name="connsiteY34" fmla="*/ 1908971 h 6858000"/>
              <a:gd name="connsiteX35" fmla="*/ 2654460 w 5303913"/>
              <a:gd name="connsiteY35" fmla="*/ 2661470 h 6858000"/>
              <a:gd name="connsiteX36" fmla="*/ 1901962 w 5303913"/>
              <a:gd name="connsiteY36" fmla="*/ 3413968 h 6858000"/>
              <a:gd name="connsiteX37" fmla="*/ 1149463 w 5303913"/>
              <a:gd name="connsiteY37" fmla="*/ 2661470 h 6858000"/>
              <a:gd name="connsiteX38" fmla="*/ 5303913 w 5303913"/>
              <a:gd name="connsiteY38" fmla="*/ 805946 h 6858000"/>
              <a:gd name="connsiteX39" fmla="*/ 5303913 w 5303913"/>
              <a:gd name="connsiteY39" fmla="*/ 2218068 h 6858000"/>
              <a:gd name="connsiteX40" fmla="*/ 4597852 w 5303913"/>
              <a:gd name="connsiteY40" fmla="*/ 1512007 h 6858000"/>
              <a:gd name="connsiteX41" fmla="*/ 3051425 w 5303913"/>
              <a:gd name="connsiteY41" fmla="*/ 759509 h 6858000"/>
              <a:gd name="connsiteX42" fmla="*/ 3803923 w 5303913"/>
              <a:gd name="connsiteY42" fmla="*/ 1512008 h 6858000"/>
              <a:gd name="connsiteX43" fmla="*/ 3051425 w 5303913"/>
              <a:gd name="connsiteY43" fmla="*/ 2264506 h 6858000"/>
              <a:gd name="connsiteX44" fmla="*/ 2298926 w 5303913"/>
              <a:gd name="connsiteY44" fmla="*/ 1512008 h 6858000"/>
              <a:gd name="connsiteX45" fmla="*/ 3810933 w 5303913"/>
              <a:gd name="connsiteY45" fmla="*/ 0 h 6858000"/>
              <a:gd name="connsiteX46" fmla="*/ 4590842 w 5303913"/>
              <a:gd name="connsiteY46" fmla="*/ 0 h 6858000"/>
              <a:gd name="connsiteX47" fmla="*/ 4953386 w 5303913"/>
              <a:gd name="connsiteY47" fmla="*/ 362544 h 6858000"/>
              <a:gd name="connsiteX48" fmla="*/ 4200888 w 5303913"/>
              <a:gd name="connsiteY48" fmla="*/ 1115042 h 6858000"/>
              <a:gd name="connsiteX49" fmla="*/ 3448389 w 5303913"/>
              <a:gd name="connsiteY49" fmla="*/ 362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03913" h="6858000">
                <a:moveTo>
                  <a:pt x="4200891" y="6506822"/>
                </a:moveTo>
                <a:lnTo>
                  <a:pt x="4552068" y="6858000"/>
                </a:lnTo>
                <a:lnTo>
                  <a:pt x="3849713" y="6858000"/>
                </a:lnTo>
                <a:close/>
                <a:moveTo>
                  <a:pt x="5303913" y="5403801"/>
                </a:moveTo>
                <a:lnTo>
                  <a:pt x="5303913" y="6815914"/>
                </a:lnTo>
                <a:lnTo>
                  <a:pt x="4597856" y="6109858"/>
                </a:lnTo>
                <a:close/>
                <a:moveTo>
                  <a:pt x="3051427" y="5357359"/>
                </a:moveTo>
                <a:lnTo>
                  <a:pt x="3803925" y="6109858"/>
                </a:lnTo>
                <a:lnTo>
                  <a:pt x="3055783" y="6858000"/>
                </a:lnTo>
                <a:lnTo>
                  <a:pt x="3047071" y="6858000"/>
                </a:lnTo>
                <a:lnTo>
                  <a:pt x="2298928" y="6109858"/>
                </a:lnTo>
                <a:close/>
                <a:moveTo>
                  <a:pt x="4200888" y="4207896"/>
                </a:moveTo>
                <a:lnTo>
                  <a:pt x="4953386" y="4960395"/>
                </a:lnTo>
                <a:lnTo>
                  <a:pt x="4200888" y="5712893"/>
                </a:lnTo>
                <a:lnTo>
                  <a:pt x="3448389" y="4960395"/>
                </a:lnTo>
                <a:close/>
                <a:moveTo>
                  <a:pt x="1901962" y="4207896"/>
                </a:moveTo>
                <a:lnTo>
                  <a:pt x="2654460" y="4960395"/>
                </a:lnTo>
                <a:lnTo>
                  <a:pt x="1901962" y="5712893"/>
                </a:lnTo>
                <a:lnTo>
                  <a:pt x="1149463" y="4960395"/>
                </a:lnTo>
                <a:close/>
                <a:moveTo>
                  <a:pt x="5303913" y="3104873"/>
                </a:moveTo>
                <a:lnTo>
                  <a:pt x="5303913" y="4516991"/>
                </a:lnTo>
                <a:lnTo>
                  <a:pt x="4597853" y="3810932"/>
                </a:lnTo>
                <a:close/>
                <a:moveTo>
                  <a:pt x="3051426" y="3058434"/>
                </a:moveTo>
                <a:lnTo>
                  <a:pt x="3803924" y="3810932"/>
                </a:lnTo>
                <a:lnTo>
                  <a:pt x="3051426" y="4563430"/>
                </a:lnTo>
                <a:lnTo>
                  <a:pt x="2298927" y="3810932"/>
                </a:lnTo>
                <a:close/>
                <a:moveTo>
                  <a:pt x="752499" y="3058434"/>
                </a:moveTo>
                <a:lnTo>
                  <a:pt x="1504997" y="3810932"/>
                </a:lnTo>
                <a:lnTo>
                  <a:pt x="752499" y="4563430"/>
                </a:lnTo>
                <a:lnTo>
                  <a:pt x="0" y="3810932"/>
                </a:lnTo>
                <a:close/>
                <a:moveTo>
                  <a:pt x="4200889" y="1908971"/>
                </a:moveTo>
                <a:lnTo>
                  <a:pt x="4953387" y="2661470"/>
                </a:lnTo>
                <a:lnTo>
                  <a:pt x="4200889" y="3413968"/>
                </a:lnTo>
                <a:lnTo>
                  <a:pt x="3448390" y="2661470"/>
                </a:lnTo>
                <a:close/>
                <a:moveTo>
                  <a:pt x="1901962" y="1908971"/>
                </a:moveTo>
                <a:lnTo>
                  <a:pt x="2654460" y="2661470"/>
                </a:lnTo>
                <a:lnTo>
                  <a:pt x="1901962" y="3413968"/>
                </a:lnTo>
                <a:lnTo>
                  <a:pt x="1149463" y="2661470"/>
                </a:lnTo>
                <a:close/>
                <a:moveTo>
                  <a:pt x="5303913" y="805946"/>
                </a:moveTo>
                <a:lnTo>
                  <a:pt x="5303913" y="2218068"/>
                </a:lnTo>
                <a:lnTo>
                  <a:pt x="4597852" y="1512007"/>
                </a:lnTo>
                <a:close/>
                <a:moveTo>
                  <a:pt x="3051425" y="759509"/>
                </a:moveTo>
                <a:lnTo>
                  <a:pt x="3803923" y="1512008"/>
                </a:lnTo>
                <a:lnTo>
                  <a:pt x="3051425" y="2264506"/>
                </a:lnTo>
                <a:lnTo>
                  <a:pt x="2298926" y="1512008"/>
                </a:lnTo>
                <a:close/>
                <a:moveTo>
                  <a:pt x="3810933" y="0"/>
                </a:moveTo>
                <a:lnTo>
                  <a:pt x="4590842" y="0"/>
                </a:lnTo>
                <a:lnTo>
                  <a:pt x="4953386" y="362544"/>
                </a:lnTo>
                <a:lnTo>
                  <a:pt x="4200888" y="1115042"/>
                </a:lnTo>
                <a:lnTo>
                  <a:pt x="3448389" y="362544"/>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a:endParaRPr lang="ru-RU" sz="1200" dirty="0"/>
          </a:p>
        </p:txBody>
      </p:sp>
      <p:sp>
        <p:nvSpPr>
          <p:cNvPr id="7" name="Текст 7">
            <a:extLst>
              <a:ext uri="{FF2B5EF4-FFF2-40B4-BE49-F238E27FC236}">
                <a16:creationId xmlns:a16="http://schemas.microsoft.com/office/drawing/2014/main" id="{D182398F-C27B-2B40-ADBE-BED4D91D2940}"/>
              </a:ext>
            </a:extLst>
          </p:cNvPr>
          <p:cNvSpPr>
            <a:spLocks noGrp="1"/>
          </p:cNvSpPr>
          <p:nvPr>
            <p:ph type="body" sz="quarter" idx="12" hasCustomPrompt="1"/>
          </p:nvPr>
        </p:nvSpPr>
        <p:spPr>
          <a:xfrm>
            <a:off x="3575720" y="5147900"/>
            <a:ext cx="2520000" cy="369332"/>
          </a:xfrm>
        </p:spPr>
        <p:txBody>
          <a:bodyPr wrap="square" anchor="b">
            <a:noAutofit/>
          </a:bodyPr>
          <a:lstStyle>
            <a:lvl1pPr>
              <a:defRPr sz="2400">
                <a:solidFill>
                  <a:schemeClr val="bg1"/>
                </a:solidFill>
              </a:defRPr>
            </a:lvl1pPr>
          </a:lstStyle>
          <a:p>
            <a:pPr lvl="0"/>
            <a:r>
              <a:rPr lang="ru-RU" dirty="0"/>
              <a:t>Имя спикера</a:t>
            </a:r>
          </a:p>
        </p:txBody>
      </p:sp>
      <p:sp>
        <p:nvSpPr>
          <p:cNvPr id="9" name="Текст 7">
            <a:extLst>
              <a:ext uri="{FF2B5EF4-FFF2-40B4-BE49-F238E27FC236}">
                <a16:creationId xmlns:a16="http://schemas.microsoft.com/office/drawing/2014/main" id="{42F3F499-FF7A-DB40-AF3A-689986DAC172}"/>
              </a:ext>
            </a:extLst>
          </p:cNvPr>
          <p:cNvSpPr>
            <a:spLocks noGrp="1"/>
          </p:cNvSpPr>
          <p:nvPr>
            <p:ph type="body" sz="quarter" idx="13" hasCustomPrompt="1"/>
          </p:nvPr>
        </p:nvSpPr>
        <p:spPr>
          <a:xfrm>
            <a:off x="3575720" y="5661248"/>
            <a:ext cx="2520000" cy="246221"/>
          </a:xfrm>
        </p:spPr>
        <p:txBody>
          <a:bodyPr wrap="square">
            <a:spAutoFit/>
          </a:bodyPr>
          <a:lstStyle>
            <a:lvl1pPr>
              <a:defRPr sz="1600">
                <a:solidFill>
                  <a:schemeClr val="bg1"/>
                </a:solidFill>
              </a:defRPr>
            </a:lvl1pPr>
          </a:lstStyle>
          <a:p>
            <a:pPr lvl="0"/>
            <a:r>
              <a:rPr lang="ru-RU" dirty="0" err="1"/>
              <a:t>Аффилиация</a:t>
            </a:r>
            <a:endParaRPr lang="ru-RU" dirty="0"/>
          </a:p>
        </p:txBody>
      </p:sp>
      <p:sp>
        <p:nvSpPr>
          <p:cNvPr id="11" name="TextBox 10">
            <a:extLst>
              <a:ext uri="{FF2B5EF4-FFF2-40B4-BE49-F238E27FC236}">
                <a16:creationId xmlns:a16="http://schemas.microsoft.com/office/drawing/2014/main" id="{E9F99BDC-6248-1043-830E-4CB0C60C3E7A}"/>
              </a:ext>
            </a:extLst>
          </p:cNvPr>
          <p:cNvSpPr txBox="1"/>
          <p:nvPr userDrawn="1"/>
        </p:nvSpPr>
        <p:spPr>
          <a:xfrm>
            <a:off x="695325" y="-737435"/>
            <a:ext cx="997068" cy="153888"/>
          </a:xfrm>
          <a:prstGeom prst="rect">
            <a:avLst/>
          </a:prstGeom>
          <a:noFill/>
        </p:spPr>
        <p:txBody>
          <a:bodyPr wrap="none" lIns="0" tIns="0" rIns="0" bIns="0" rtlCol="0" anchor="t">
            <a:spAutoFit/>
          </a:bodyPr>
          <a:lstStyle/>
          <a:p>
            <a:r>
              <a:rPr lang="ru-RU" sz="1000" spc="70" dirty="0">
                <a:latin typeface="Inter Medium" panose="020B0502030000000004" pitchFamily="34" charset="0"/>
                <a:ea typeface="Inter Medium" panose="020B0502030000000004" pitchFamily="34" charset="0"/>
                <a:cs typeface="Inter Medium" panose="020B0502030000000004" pitchFamily="34" charset="0"/>
              </a:rPr>
              <a:t>ИНСТРУКЦИИ</a:t>
            </a:r>
          </a:p>
        </p:txBody>
      </p:sp>
      <p:sp>
        <p:nvSpPr>
          <p:cNvPr id="12" name="TextBox 11">
            <a:extLst>
              <a:ext uri="{FF2B5EF4-FFF2-40B4-BE49-F238E27FC236}">
                <a16:creationId xmlns:a16="http://schemas.microsoft.com/office/drawing/2014/main" id="{38397FEF-267E-D34C-A159-55EFC03C3B0A}"/>
              </a:ext>
            </a:extLst>
          </p:cNvPr>
          <p:cNvSpPr txBox="1"/>
          <p:nvPr userDrawn="1"/>
        </p:nvSpPr>
        <p:spPr>
          <a:xfrm>
            <a:off x="3575720" y="-737435"/>
            <a:ext cx="3636442" cy="461665"/>
          </a:xfrm>
          <a:prstGeom prst="rect">
            <a:avLst/>
          </a:prstGeom>
          <a:noFill/>
        </p:spPr>
        <p:txBody>
          <a:bodyPr wrap="square" lIns="0" tIns="0" rIns="0" bIns="0" rtlCol="0" anchor="t">
            <a:spAutoFit/>
          </a:bodyPr>
          <a:lstStyle/>
          <a:p>
            <a:r>
              <a:rPr lang="ru-RU" sz="1000" dirty="0"/>
              <a:t>Если презентация готовится для двух и более спикеров из разных организаций, то лучше использовать один логотип </a:t>
            </a:r>
            <a:r>
              <a:rPr lang="en-US" sz="1000" dirty="0"/>
              <a:t>AIRI</a:t>
            </a:r>
            <a:r>
              <a:rPr lang="ru-RU" sz="1000" dirty="0"/>
              <a:t> и добавить спикерам </a:t>
            </a:r>
            <a:r>
              <a:rPr lang="ru-RU" sz="1000" dirty="0" err="1"/>
              <a:t>аффилиацию</a:t>
            </a:r>
            <a:endParaRPr lang="ru-RU" sz="1000" dirty="0"/>
          </a:p>
        </p:txBody>
      </p:sp>
      <p:pic>
        <p:nvPicPr>
          <p:cNvPr id="13" name="Рисунок 12">
            <a:extLst>
              <a:ext uri="{FF2B5EF4-FFF2-40B4-BE49-F238E27FC236}">
                <a16:creationId xmlns:a16="http://schemas.microsoft.com/office/drawing/2014/main" id="{210823D0-9216-384B-920C-315D790A938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95324" y="728665"/>
            <a:ext cx="2016000" cy="612208"/>
          </a:xfrm>
          <a:prstGeom prst="rect">
            <a:avLst/>
          </a:prstGeom>
        </p:spPr>
      </p:pic>
      <p:sp>
        <p:nvSpPr>
          <p:cNvPr id="14" name="Рисунок 3">
            <a:extLst>
              <a:ext uri="{FF2B5EF4-FFF2-40B4-BE49-F238E27FC236}">
                <a16:creationId xmlns:a16="http://schemas.microsoft.com/office/drawing/2014/main" id="{4D2B4539-A1B9-3145-AAA5-192A37589F60}"/>
              </a:ext>
            </a:extLst>
          </p:cNvPr>
          <p:cNvSpPr>
            <a:spLocks noGrp="1"/>
          </p:cNvSpPr>
          <p:nvPr>
            <p:ph type="pic" sz="quarter" idx="14" hasCustomPrompt="1"/>
          </p:nvPr>
        </p:nvSpPr>
        <p:spPr>
          <a:xfrm>
            <a:off x="3575721" y="664404"/>
            <a:ext cx="2160000" cy="740520"/>
          </a:xfrm>
          <a:noFill/>
          <a:extLst>
            <a:ext uri="{909E8E84-426E-40DD-AFC4-6F175D3DCCD1}">
              <a14:hiddenFill xmlns:a14="http://schemas.microsoft.com/office/drawing/2010/main">
                <a:solidFill>
                  <a:srgbClr val="FFFFFF"/>
                </a:solidFill>
              </a14:hiddenFill>
            </a:ext>
          </a:extLst>
        </p:spPr>
        <p:txBody>
          <a:bodyPr anchor="ctr"/>
          <a:lstStyle>
            <a:lvl1pPr algn="ctr">
              <a:defRPr/>
            </a:lvl1pPr>
          </a:lstStyle>
          <a:p>
            <a:r>
              <a:rPr lang="ru-RU" dirty="0"/>
              <a:t>Лого партнера</a:t>
            </a:r>
          </a:p>
        </p:txBody>
      </p:sp>
    </p:spTree>
    <p:extLst>
      <p:ext uri="{BB962C8B-B14F-4D97-AF65-F5344CB8AC3E}">
        <p14:creationId xmlns:p14="http://schemas.microsoft.com/office/powerpoint/2010/main" val="329434078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B1DCEC-735C-CF49-B904-7FFE211A7104}"/>
              </a:ext>
            </a:extLst>
          </p:cNvPr>
          <p:cNvSpPr>
            <a:spLocks noGrp="1"/>
          </p:cNvSpPr>
          <p:nvPr>
            <p:ph type="title"/>
          </p:nvPr>
        </p:nvSpPr>
        <p:spPr>
          <a:xfrm>
            <a:off x="704672" y="742306"/>
            <a:ext cx="10789123" cy="387798"/>
          </a:xfrm>
          <a:prstGeom prst="rect">
            <a:avLst/>
          </a:prstGeom>
        </p:spPr>
        <p:txBody>
          <a:bodyPr vert="horz" wrap="square" lIns="0" tIns="0" rIns="0" bIns="0" rtlCol="0" anchor="t">
            <a:spAutoFit/>
          </a:bodyPr>
          <a:lstStyle/>
          <a:p>
            <a:r>
              <a:rPr lang="en-US" dirty="0"/>
              <a:t>Slide title</a:t>
            </a:r>
            <a:endParaRPr lang="ru-RU" dirty="0"/>
          </a:p>
        </p:txBody>
      </p:sp>
      <p:sp>
        <p:nvSpPr>
          <p:cNvPr id="3" name="Текст 2">
            <a:extLst>
              <a:ext uri="{FF2B5EF4-FFF2-40B4-BE49-F238E27FC236}">
                <a16:creationId xmlns:a16="http://schemas.microsoft.com/office/drawing/2014/main" id="{D5AC6D34-E795-E246-A6B3-E061D16CA60D}"/>
              </a:ext>
            </a:extLst>
          </p:cNvPr>
          <p:cNvSpPr>
            <a:spLocks noGrp="1"/>
          </p:cNvSpPr>
          <p:nvPr>
            <p:ph type="body" idx="1"/>
          </p:nvPr>
        </p:nvSpPr>
        <p:spPr>
          <a:xfrm>
            <a:off x="704671" y="1809338"/>
            <a:ext cx="10792003" cy="4320000"/>
          </a:xfrm>
          <a:prstGeom prst="rect">
            <a:avLst/>
          </a:prstGeom>
        </p:spPr>
        <p:txBody>
          <a:bodyPr vert="horz" wrap="square" lIns="0" tIns="0" rIns="0" bIns="0" rtlCol="0">
            <a:noAutofit/>
          </a:bodyPr>
          <a:lstStyle/>
          <a:p>
            <a:r>
              <a:rPr lang="en-US" dirty="0"/>
              <a:t>Text</a:t>
            </a:r>
            <a:endParaRPr lang="ru-RU" dirty="0"/>
          </a:p>
        </p:txBody>
      </p:sp>
    </p:spTree>
    <p:extLst>
      <p:ext uri="{BB962C8B-B14F-4D97-AF65-F5344CB8AC3E}">
        <p14:creationId xmlns:p14="http://schemas.microsoft.com/office/powerpoint/2010/main" val="3378886869"/>
      </p:ext>
    </p:extLst>
  </p:cSld>
  <p:clrMap bg1="lt1" tx1="dk1" bg2="lt2" tx2="dk2" accent1="accent1" accent2="accent2" accent3="accent3" accent4="accent4" accent5="accent5" accent6="accent6" hlink="hlink" folHlink="folHlink"/>
  <p:sldLayoutIdLst>
    <p:sldLayoutId id="2147483666" r:id="rId1"/>
    <p:sldLayoutId id="2147483691" r:id="rId2"/>
    <p:sldLayoutId id="2147483692" r:id="rId3"/>
    <p:sldLayoutId id="2147483711" r:id="rId4"/>
    <p:sldLayoutId id="2147483661" r:id="rId5"/>
    <p:sldLayoutId id="2147483693" r:id="rId6"/>
    <p:sldLayoutId id="2147483694" r:id="rId7"/>
    <p:sldLayoutId id="2147483687" r:id="rId8"/>
    <p:sldLayoutId id="2147483706" r:id="rId9"/>
    <p:sldLayoutId id="2147483707" r:id="rId10"/>
    <p:sldLayoutId id="2147483664" r:id="rId11"/>
    <p:sldLayoutId id="2147483651" r:id="rId12"/>
    <p:sldLayoutId id="2147483695" r:id="rId13"/>
    <p:sldLayoutId id="2147483712" r:id="rId14"/>
    <p:sldLayoutId id="2147483713" r:id="rId15"/>
    <p:sldLayoutId id="2147483696" r:id="rId16"/>
    <p:sldLayoutId id="2147483685" r:id="rId17"/>
    <p:sldLayoutId id="2147483715" r:id="rId18"/>
    <p:sldLayoutId id="2147483716" r:id="rId19"/>
    <p:sldLayoutId id="2147483654" r:id="rId20"/>
    <p:sldLayoutId id="2147483697" r:id="rId21"/>
    <p:sldLayoutId id="2147483663" r:id="rId22"/>
    <p:sldLayoutId id="2147483655" r:id="rId23"/>
    <p:sldLayoutId id="2147483710" r:id="rId24"/>
    <p:sldLayoutId id="2147483650" r:id="rId25"/>
    <p:sldLayoutId id="2147483684" r:id="rId26"/>
    <p:sldLayoutId id="2147483705" r:id="rId27"/>
    <p:sldLayoutId id="2147483719" r:id="rId28"/>
    <p:sldLayoutId id="2147483717" r:id="rId29"/>
    <p:sldLayoutId id="2147483718" r:id="rId30"/>
    <p:sldLayoutId id="2147483720" r:id="rId31"/>
    <p:sldLayoutId id="2147483721" r:id="rId32"/>
    <p:sldLayoutId id="2147483722" r:id="rId33"/>
    <p:sldLayoutId id="2147483723" r:id="rId34"/>
    <p:sldLayoutId id="2147483724" r:id="rId35"/>
    <p:sldLayoutId id="2147483725" r:id="rId36"/>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200"/>
        </a:spcAft>
        <a:buFontTx/>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42">
          <p15:clr>
            <a:srgbClr val="F26B43"/>
          </p15:clr>
        </p15:guide>
        <p15:guide id="4" pos="438">
          <p15:clr>
            <a:srgbClr val="F26B43"/>
          </p15:clr>
        </p15:guide>
        <p15:guide id="5" orient="horz" pos="459">
          <p15:clr>
            <a:srgbClr val="F26B43"/>
          </p15:clr>
        </p15:guide>
        <p15:guide id="6" orient="horz" pos="38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42.sv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209.03430"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7.png"/><Relationship Id="rId1" Type="http://schemas.openxmlformats.org/officeDocument/2006/relationships/slideLayout" Target="../slideLayouts/slideLayout20.xml"/><Relationship Id="rId4" Type="http://schemas.openxmlformats.org/officeDocument/2006/relationships/image" Target="../media/image62.svg"/></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0.xml"/><Relationship Id="rId5" Type="http://schemas.openxmlformats.org/officeDocument/2006/relationships/image" Target="../media/image9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image" Target="../media/image27.png"/><Relationship Id="rId1" Type="http://schemas.openxmlformats.org/officeDocument/2006/relationships/slideLayout" Target="../slideLayouts/slideLayout35.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jpg"/></Relationships>
</file>

<file path=ppt/slides/_rels/slide4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microsoft.com/office/2007/relationships/media" Target="../media/media2.mp4"/><Relationship Id="rId7"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03.png"/><Relationship Id="rId5" Type="http://schemas.microsoft.com/office/2007/relationships/media" Target="../media/media3.mp4"/><Relationship Id="rId10" Type="http://schemas.openxmlformats.org/officeDocument/2006/relationships/image" Target="../media/image102.png"/><Relationship Id="rId4" Type="http://schemas.openxmlformats.org/officeDocument/2006/relationships/video" Target="../media/media2.mp4"/><Relationship Id="rId9" Type="http://schemas.openxmlformats.org/officeDocument/2006/relationships/image" Target="../media/image101.png"/></Relationships>
</file>

<file path=ppt/slides/_rels/slide44.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07/relationships/media" Target="../media/media5.mp4"/><Relationship Id="rId7" Type="http://schemas.openxmlformats.org/officeDocument/2006/relationships/image" Target="../media/image10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32.xml"/><Relationship Id="rId5" Type="http://schemas.openxmlformats.org/officeDocument/2006/relationships/slideLayout" Target="../slideLayouts/slideLayout20.xml"/><Relationship Id="rId4" Type="http://schemas.openxmlformats.org/officeDocument/2006/relationships/video" Target="../media/media5.mp4"/><Relationship Id="rId9" Type="http://schemas.openxmlformats.org/officeDocument/2006/relationships/image" Target="../media/image10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hyperlink" Target="mailto:kuznetsov@airi.net"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108.png"/><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A30F-941D-83C2-7A88-D7F3177869BC}"/>
              </a:ext>
            </a:extLst>
          </p:cNvPr>
          <p:cNvSpPr>
            <a:spLocks noGrp="1"/>
          </p:cNvSpPr>
          <p:nvPr>
            <p:ph type="ctrTitle"/>
          </p:nvPr>
        </p:nvSpPr>
        <p:spPr>
          <a:xfrm>
            <a:off x="623392" y="2780927"/>
            <a:ext cx="6048672" cy="984885"/>
          </a:xfrm>
        </p:spPr>
        <p:txBody>
          <a:bodyPr/>
          <a:lstStyle/>
          <a:p>
            <a:r>
              <a:rPr lang="en" sz="3200" dirty="0"/>
              <a:t>Generative AI</a:t>
            </a:r>
            <a:r>
              <a:rPr lang="en-US" sz="3200" dirty="0"/>
              <a:t>.</a:t>
            </a:r>
            <a:br>
              <a:rPr lang="en-US" sz="3200" dirty="0"/>
            </a:br>
            <a:r>
              <a:rPr lang="en-US" sz="3200" dirty="0"/>
              <a:t>Course Intro</a:t>
            </a:r>
          </a:p>
        </p:txBody>
      </p:sp>
      <p:sp>
        <p:nvSpPr>
          <p:cNvPr id="3" name="Text Placeholder 2">
            <a:extLst>
              <a:ext uri="{FF2B5EF4-FFF2-40B4-BE49-F238E27FC236}">
                <a16:creationId xmlns:a16="http://schemas.microsoft.com/office/drawing/2014/main" id="{FD45044E-062F-10B0-CEFB-DF8FB5C0ACD6}"/>
              </a:ext>
            </a:extLst>
          </p:cNvPr>
          <p:cNvSpPr>
            <a:spLocks noGrp="1"/>
          </p:cNvSpPr>
          <p:nvPr>
            <p:ph type="body" sz="quarter" idx="10"/>
          </p:nvPr>
        </p:nvSpPr>
        <p:spPr/>
        <p:txBody>
          <a:bodyPr/>
          <a:lstStyle/>
          <a:p>
            <a:r>
              <a:rPr lang="en-US" dirty="0"/>
              <a:t>Andrey Kuznetsov</a:t>
            </a:r>
          </a:p>
        </p:txBody>
      </p:sp>
      <p:sp>
        <p:nvSpPr>
          <p:cNvPr id="4" name="Text Placeholder 3">
            <a:extLst>
              <a:ext uri="{FF2B5EF4-FFF2-40B4-BE49-F238E27FC236}">
                <a16:creationId xmlns:a16="http://schemas.microsoft.com/office/drawing/2014/main" id="{833B8625-F5FF-CC53-E935-F8E795A52D3B}"/>
              </a:ext>
            </a:extLst>
          </p:cNvPr>
          <p:cNvSpPr>
            <a:spLocks noGrp="1"/>
          </p:cNvSpPr>
          <p:nvPr>
            <p:ph type="body" sz="quarter" idx="11"/>
          </p:nvPr>
        </p:nvSpPr>
        <p:spPr>
          <a:xfrm>
            <a:off x="695325" y="5539680"/>
            <a:ext cx="7128867" cy="246221"/>
          </a:xfrm>
        </p:spPr>
        <p:txBody>
          <a:bodyPr/>
          <a:lstStyle/>
          <a:p>
            <a:r>
              <a:rPr lang="en-US" dirty="0"/>
              <a:t>PhD, Head of FusionBrain Lab, AIRI</a:t>
            </a:r>
          </a:p>
        </p:txBody>
      </p:sp>
      <p:sp>
        <p:nvSpPr>
          <p:cNvPr id="6" name="TextBox 5">
            <a:extLst>
              <a:ext uri="{FF2B5EF4-FFF2-40B4-BE49-F238E27FC236}">
                <a16:creationId xmlns:a16="http://schemas.microsoft.com/office/drawing/2014/main" id="{18D4DDD1-96BD-FBAC-B93B-4560B83D9E4E}"/>
              </a:ext>
            </a:extLst>
          </p:cNvPr>
          <p:cNvSpPr txBox="1"/>
          <p:nvPr/>
        </p:nvSpPr>
        <p:spPr>
          <a:xfrm>
            <a:off x="623392" y="6530751"/>
            <a:ext cx="8784976" cy="307777"/>
          </a:xfrm>
          <a:prstGeom prst="rect">
            <a:avLst/>
          </a:prstGeom>
          <a:noFill/>
        </p:spPr>
        <p:txBody>
          <a:bodyPr wrap="square">
            <a:spAutoFit/>
          </a:bodyPr>
          <a:lstStyle/>
          <a:p>
            <a:r>
              <a:rPr lang="en" sz="1400" b="1" dirty="0">
                <a:solidFill>
                  <a:schemeClr val="bg1"/>
                </a:solidFill>
                <a:effectLst/>
                <a:latin typeface="+mj-lt"/>
              </a:rPr>
              <a:t>Term 5. Modern Methods and Algorithms of Generative Artificial Intelligence</a:t>
            </a:r>
            <a:endParaRPr lang="en" sz="1400" dirty="0">
              <a:solidFill>
                <a:schemeClr val="bg1"/>
              </a:solidFill>
              <a:effectLst/>
              <a:latin typeface="+mj-lt"/>
            </a:endParaRPr>
          </a:p>
        </p:txBody>
      </p:sp>
    </p:spTree>
    <p:extLst>
      <p:ext uri="{BB962C8B-B14F-4D97-AF65-F5344CB8AC3E}">
        <p14:creationId xmlns:p14="http://schemas.microsoft.com/office/powerpoint/2010/main" val="266550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pic>
        <p:nvPicPr>
          <p:cNvPr id="1561" name="Google Shape;1561;g1f00d5989ad_0_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071664" y="2455931"/>
            <a:ext cx="5870025" cy="3637365"/>
          </a:xfrm>
          <a:prstGeom prst="rect">
            <a:avLst/>
          </a:prstGeom>
          <a:noFill/>
          <a:ln>
            <a:noFill/>
          </a:ln>
        </p:spPr>
      </p:pic>
      <p:sp>
        <p:nvSpPr>
          <p:cNvPr id="1563" name="Google Shape;1563;g1f00d5989ad_0_0"/>
          <p:cNvSpPr txBox="1">
            <a:spLocks noGrp="1"/>
          </p:cNvSpPr>
          <p:nvPr>
            <p:ph type="title"/>
          </p:nvPr>
        </p:nvSpPr>
        <p:spPr>
          <a:prstGeom prst="rect">
            <a:avLst/>
          </a:prstGeom>
        </p:spPr>
        <p:txBody>
          <a:bodyPr spcFirstLastPara="1" wrap="square" lIns="0" tIns="0" rIns="0" bIns="0" anchor="t" anchorCtr="0">
            <a:spAutoFit/>
          </a:bodyPr>
          <a:lstStyle/>
          <a:p>
            <a:pPr marL="0" lvl="0" indent="0">
              <a:spcAft>
                <a:spcPts val="0"/>
              </a:spcAft>
            </a:pPr>
            <a:r>
              <a:rPr lang="en-US" dirty="0"/>
              <a:t>AI forms</a:t>
            </a:r>
            <a:endParaRPr dirty="0"/>
          </a:p>
        </p:txBody>
      </p:sp>
      <p:sp>
        <p:nvSpPr>
          <p:cNvPr id="1566" name="Google Shape;1566;g1f00d5989ad_0_0"/>
          <p:cNvSpPr txBox="1"/>
          <p:nvPr/>
        </p:nvSpPr>
        <p:spPr>
          <a:xfrm>
            <a:off x="3993925" y="1941770"/>
            <a:ext cx="11955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sym typeface="Inter"/>
              </a:rPr>
              <a:t>Weak</a:t>
            </a:r>
            <a:endParaRPr sz="20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sym typeface="Inter"/>
            </a:endParaRPr>
          </a:p>
        </p:txBody>
      </p:sp>
      <p:sp>
        <p:nvSpPr>
          <p:cNvPr id="1567" name="Google Shape;1567;g1f00d5989ad_0_0"/>
          <p:cNvSpPr txBox="1"/>
          <p:nvPr/>
        </p:nvSpPr>
        <p:spPr>
          <a:xfrm>
            <a:off x="6737125" y="1941770"/>
            <a:ext cx="13296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sym typeface="Inter"/>
              </a:rPr>
              <a:t>Strong</a:t>
            </a:r>
            <a:endParaRPr sz="20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sym typeface="Inter"/>
            </a:endParaRPr>
          </a:p>
        </p:txBody>
      </p:sp>
      <p:sp>
        <p:nvSpPr>
          <p:cNvPr id="1568" name="Google Shape;1568;g1f00d5989ad_0_0"/>
          <p:cNvSpPr txBox="1"/>
          <p:nvPr/>
        </p:nvSpPr>
        <p:spPr>
          <a:xfrm>
            <a:off x="468247" y="2187976"/>
            <a:ext cx="3090558" cy="2046684"/>
          </a:xfrm>
          <a:prstGeom prst="rect">
            <a:avLst/>
          </a:prstGeom>
          <a:noFill/>
          <a:ln>
            <a:noFill/>
          </a:ln>
        </p:spPr>
        <p:txBody>
          <a:bodyPr spcFirstLastPara="1" wrap="square" lIns="91425" tIns="91425" rIns="91425" bIns="91425" anchor="t" anchorCtr="0">
            <a:spAutoFit/>
          </a:bodyPr>
          <a:lstStyle/>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One specific task</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Trained on this task</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No self-recognition/</a:t>
            </a:r>
            <a:b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b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self-correction</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Can not work independently</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p:txBody>
      </p:sp>
      <p:sp>
        <p:nvSpPr>
          <p:cNvPr id="1569" name="Google Shape;1569;g1f00d5989ad_0_0"/>
          <p:cNvSpPr txBox="1"/>
          <p:nvPr/>
        </p:nvSpPr>
        <p:spPr>
          <a:xfrm>
            <a:off x="8633196" y="2187976"/>
            <a:ext cx="3271500" cy="2539126"/>
          </a:xfrm>
          <a:prstGeom prst="rect">
            <a:avLst/>
          </a:prstGeom>
          <a:noFill/>
          <a:ln>
            <a:noFill/>
          </a:ln>
        </p:spPr>
        <p:txBody>
          <a:bodyPr spcFirstLastPara="1" wrap="square" lIns="91425" tIns="91425" rIns="91425" bIns="91425" anchor="t" anchorCtr="0">
            <a:spAutoFit/>
          </a:bodyPr>
          <a:lstStyle/>
          <a:p>
            <a:pPr marL="457200" lvl="0" indent="-330200" algn="l" rtl="0">
              <a:spcBef>
                <a:spcPts val="600"/>
              </a:spcBef>
              <a:spcAft>
                <a:spcPts val="0"/>
              </a:spcAft>
              <a:buClr>
                <a:srgbClr val="0C8C7D"/>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Number of tasks</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C8C7D"/>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Easy to adapt, searching for new task settings, planning and reasoning ability</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C8C7D"/>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Self-recognition</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C8C7D"/>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Self-reflection</a:t>
            </a:r>
            <a:r>
              <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 </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C8C7D"/>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Thinking ability</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p:txBody>
      </p:sp>
      <p:sp>
        <p:nvSpPr>
          <p:cNvPr id="3" name="TextBox 2">
            <a:extLst>
              <a:ext uri="{FF2B5EF4-FFF2-40B4-BE49-F238E27FC236}">
                <a16:creationId xmlns:a16="http://schemas.microsoft.com/office/drawing/2014/main" id="{79B92412-43E6-A387-2CF2-90D811C95536}"/>
              </a:ext>
            </a:extLst>
          </p:cNvPr>
          <p:cNvSpPr txBox="1"/>
          <p:nvPr/>
        </p:nvSpPr>
        <p:spPr>
          <a:xfrm>
            <a:off x="509918" y="6237312"/>
            <a:ext cx="8754434" cy="400110"/>
          </a:xfrm>
          <a:prstGeom prst="rect">
            <a:avLst/>
          </a:prstGeom>
          <a:noFill/>
        </p:spPr>
        <p:txBody>
          <a:bodyPr wrap="square">
            <a:spAutoFit/>
          </a:bodyPr>
          <a:lstStyle/>
          <a:p>
            <a:r>
              <a:rPr lang="en" sz="1000" b="1" i="0" dirty="0">
                <a:solidFill>
                  <a:srgbClr val="202122"/>
                </a:solidFill>
                <a:effectLst/>
                <a:latin typeface="Arial" panose="020B0604020202020204" pitchFamily="34" charset="0"/>
              </a:rPr>
              <a:t>”According to Strong AI, the correct simulation really is a mind. According to Weak AI, the correct simulation is a model of the mind.”</a:t>
            </a:r>
            <a:br>
              <a:rPr lang="en" sz="1000" b="1" i="0" dirty="0">
                <a:solidFill>
                  <a:srgbClr val="202122"/>
                </a:solidFill>
                <a:effectLst/>
                <a:latin typeface="Arial" panose="020B0604020202020204" pitchFamily="34" charset="0"/>
              </a:rPr>
            </a:br>
            <a:r>
              <a:rPr lang="en" sz="1000" b="1" i="0" dirty="0">
                <a:solidFill>
                  <a:srgbClr val="202122"/>
                </a:solidFill>
                <a:effectLst/>
                <a:latin typeface="Arial" panose="020B0604020202020204" pitchFamily="34" charset="0"/>
              </a:rPr>
              <a:t>J. Searle, "Chinese room argument", </a:t>
            </a:r>
            <a:r>
              <a:rPr lang="en" sz="1000" b="1" i="0" dirty="0" err="1">
                <a:solidFill>
                  <a:srgbClr val="202122"/>
                </a:solidFill>
                <a:effectLst/>
                <a:latin typeface="Arial" panose="020B0604020202020204" pitchFamily="34" charset="0"/>
              </a:rPr>
              <a:t>Scholarpedia</a:t>
            </a:r>
            <a:r>
              <a:rPr lang="en" sz="1000" b="1" i="0" dirty="0">
                <a:solidFill>
                  <a:srgbClr val="202122"/>
                </a:solidFill>
                <a:effectLst/>
                <a:latin typeface="Arial" panose="020B0604020202020204" pitchFamily="34" charset="0"/>
              </a:rPr>
              <a:t>, 4 (8): 3100, 2009.</a:t>
            </a:r>
            <a:endParaRPr lang="ru-RU" sz="1000" b="1" dirty="0"/>
          </a:p>
        </p:txBody>
      </p:sp>
    </p:spTree>
    <p:extLst>
      <p:ext uri="{BB962C8B-B14F-4D97-AF65-F5344CB8AC3E}">
        <p14:creationId xmlns:p14="http://schemas.microsoft.com/office/powerpoint/2010/main" val="2781535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g1f00d5989ad_0_5"/>
          <p:cNvSpPr txBox="1">
            <a:spLocks noGrp="1"/>
          </p:cNvSpPr>
          <p:nvPr>
            <p:ph type="title"/>
          </p:nvPr>
        </p:nvSpPr>
        <p:spPr>
          <a:xfrm>
            <a:off x="704672" y="742306"/>
            <a:ext cx="10789123" cy="387798"/>
          </a:xfrm>
          <a:prstGeom prst="rect">
            <a:avLst/>
          </a:prstGeom>
        </p:spPr>
        <p:txBody>
          <a:bodyPr spcFirstLastPara="1" wrap="square" lIns="0" tIns="0" rIns="0" bIns="0" anchor="t" anchorCtr="0">
            <a:spAutoFit/>
          </a:bodyPr>
          <a:lstStyle/>
          <a:p>
            <a:r>
              <a:rPr lang="en-US" dirty="0"/>
              <a:t>Turing test</a:t>
            </a:r>
            <a:r>
              <a:rPr lang="ru-RU" dirty="0"/>
              <a:t>: </a:t>
            </a:r>
            <a:r>
              <a:rPr lang="en-US" dirty="0"/>
              <a:t>imitation game</a:t>
            </a:r>
            <a:endParaRPr dirty="0"/>
          </a:p>
        </p:txBody>
      </p:sp>
      <p:sp>
        <p:nvSpPr>
          <p:cNvPr id="1579" name="Google Shape;1579;g1f00d5989ad_0_5"/>
          <p:cNvSpPr txBox="1"/>
          <p:nvPr/>
        </p:nvSpPr>
        <p:spPr>
          <a:xfrm>
            <a:off x="628383" y="1473565"/>
            <a:ext cx="5519431" cy="260068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dirty="0">
                <a:latin typeface="Inter" panose="020B0502030000000004" pitchFamily="34" charset="0"/>
                <a:ea typeface="Inter" panose="020B0502030000000004" pitchFamily="34" charset="0"/>
                <a:cs typeface="Inter" panose="020B0502030000000004" pitchFamily="34" charset="0"/>
                <a:sym typeface="Inter Medium"/>
              </a:rPr>
              <a:t>«</a:t>
            </a:r>
            <a:r>
              <a:rPr lang="en" sz="1600" dirty="0">
                <a:latin typeface="Inter" panose="020B0502030000000004" pitchFamily="34" charset="0"/>
                <a:ea typeface="Inter" panose="020B0502030000000004" pitchFamily="34" charset="0"/>
                <a:cs typeface="Inter" panose="020B0502030000000004" pitchFamily="34" charset="0"/>
                <a:sym typeface="Inter Medium"/>
              </a:rPr>
              <a:t>A person interacts with one computer and one person. Based on the answers to questions, he must determine who he is talking to: a person or a computer program. The task of the computer program is to mislead the person, forcing him to make the wrong choice</a:t>
            </a:r>
            <a:r>
              <a:rPr lang="ru-RU" sz="1600" dirty="0">
                <a:latin typeface="Inter" panose="020B0502030000000004" pitchFamily="34" charset="0"/>
                <a:ea typeface="Inter" panose="020B0502030000000004" pitchFamily="34" charset="0"/>
                <a:cs typeface="Inter" panose="020B0502030000000004" pitchFamily="34" charset="0"/>
                <a:sym typeface="Inter Medium"/>
              </a:rPr>
              <a:t>»</a:t>
            </a:r>
            <a:endParaRPr sz="1600" dirty="0">
              <a:latin typeface="Inter" panose="020B0502030000000004" pitchFamily="34" charset="0"/>
              <a:ea typeface="Inter" panose="020B0502030000000004" pitchFamily="34" charset="0"/>
              <a:cs typeface="Inter" panose="020B0502030000000004" pitchFamily="34" charset="0"/>
              <a:sym typeface="Inter Medium"/>
            </a:endParaRPr>
          </a:p>
          <a:p>
            <a:pPr marL="0" lvl="0" indent="0" algn="l" rtl="0">
              <a:spcBef>
                <a:spcPts val="0"/>
              </a:spcBef>
              <a:spcAft>
                <a:spcPts val="0"/>
              </a:spcAft>
              <a:buNone/>
            </a:pPr>
            <a:endParaRPr sz="1600" dirty="0">
              <a:latin typeface="Inter" panose="020B0502030000000004" pitchFamily="34" charset="0"/>
              <a:ea typeface="Inter" panose="020B0502030000000004" pitchFamily="34" charset="0"/>
              <a:cs typeface="Inter" panose="020B0502030000000004" pitchFamily="34" charset="0"/>
              <a:sym typeface="Inter Medium"/>
            </a:endParaRPr>
          </a:p>
          <a:p>
            <a:pPr lvl="0"/>
            <a:r>
              <a:rPr lang="en-US" sz="1600" b="1" dirty="0">
                <a:latin typeface="Inter" panose="020B0502030000000004" pitchFamily="34" charset="0"/>
                <a:ea typeface="Inter" panose="020B0502030000000004" pitchFamily="34" charset="0"/>
                <a:cs typeface="Inter" panose="020B0502030000000004" pitchFamily="34" charset="0"/>
              </a:rPr>
              <a:t>Alan</a:t>
            </a:r>
            <a:r>
              <a:rPr lang="ru-RU" sz="1600" b="1" dirty="0">
                <a:latin typeface="Inter" panose="020B0502030000000004" pitchFamily="34" charset="0"/>
                <a:ea typeface="Inter" panose="020B0502030000000004" pitchFamily="34" charset="0"/>
                <a:cs typeface="Inter" panose="020B0502030000000004" pitchFamily="34" charset="0"/>
              </a:rPr>
              <a:t> </a:t>
            </a:r>
            <a:r>
              <a:rPr lang="en-US" sz="1600" b="1" dirty="0">
                <a:latin typeface="Inter" panose="020B0502030000000004" pitchFamily="34" charset="0"/>
                <a:ea typeface="Inter" panose="020B0502030000000004" pitchFamily="34" charset="0"/>
                <a:cs typeface="Inter" panose="020B0502030000000004" pitchFamily="34" charset="0"/>
              </a:rPr>
              <a:t>Turing</a:t>
            </a:r>
            <a:r>
              <a:rPr lang="ru-RU" sz="1600" b="1" dirty="0">
                <a:latin typeface="Inter" panose="020B0502030000000004" pitchFamily="34" charset="0"/>
                <a:ea typeface="Inter" panose="020B0502030000000004" pitchFamily="34" charset="0"/>
                <a:cs typeface="Inter" panose="020B0502030000000004" pitchFamily="34" charset="0"/>
              </a:rPr>
              <a:t>, </a:t>
            </a:r>
            <a:br>
              <a:rPr lang="ru-RU" sz="1600" dirty="0">
                <a:latin typeface="Inter" panose="020B0502030000000004" pitchFamily="34" charset="0"/>
                <a:ea typeface="Inter" panose="020B0502030000000004" pitchFamily="34" charset="0"/>
                <a:cs typeface="Inter" panose="020B0502030000000004" pitchFamily="34" charset="0"/>
              </a:rPr>
            </a:br>
            <a:r>
              <a:rPr lang="ru-RU" sz="1600" dirty="0">
                <a:latin typeface="Inter" panose="020B0502030000000004" pitchFamily="34" charset="0"/>
                <a:ea typeface="Inter" panose="020B0502030000000004" pitchFamily="34" charset="0"/>
                <a:cs typeface="Inter" panose="020B0502030000000004" pitchFamily="34" charset="0"/>
              </a:rPr>
              <a:t>«</a:t>
            </a:r>
            <a:r>
              <a:rPr lang="en" sz="1600" dirty="0">
                <a:latin typeface="Inter" panose="020B0502030000000004" pitchFamily="34" charset="0"/>
                <a:ea typeface="Inter" panose="020B0502030000000004" pitchFamily="34" charset="0"/>
                <a:cs typeface="Inter" panose="020B0502030000000004" pitchFamily="34" charset="0"/>
              </a:rPr>
              <a:t>Computing Machinery and Intelligence</a:t>
            </a:r>
            <a:r>
              <a:rPr lang="ru-RU" sz="1600" dirty="0">
                <a:latin typeface="Inter" panose="020B0502030000000004" pitchFamily="34" charset="0"/>
                <a:ea typeface="Inter" panose="020B0502030000000004" pitchFamily="34" charset="0"/>
                <a:cs typeface="Inter" panose="020B0502030000000004" pitchFamily="34" charset="0"/>
              </a:rPr>
              <a:t>»</a:t>
            </a:r>
            <a:br>
              <a:rPr lang="ru-RU" sz="1300" dirty="0">
                <a:highlight>
                  <a:srgbClr val="FFFF00"/>
                </a:highlight>
              </a:rPr>
            </a:br>
            <a:endParaRPr sz="1300" i="1" dirty="0">
              <a:highlight>
                <a:srgbClr val="FFFF00"/>
              </a:highlight>
              <a:latin typeface="Inter Medium"/>
              <a:ea typeface="Inter Medium"/>
              <a:cs typeface="Inter Medium"/>
              <a:sym typeface="Inter Medium"/>
            </a:endParaRPr>
          </a:p>
        </p:txBody>
      </p:sp>
      <p:cxnSp>
        <p:nvCxnSpPr>
          <p:cNvPr id="1584" name="Google Shape;1584;g1f00d5989ad_0_5"/>
          <p:cNvCxnSpPr>
            <a:cxnSpLocks/>
          </p:cNvCxnSpPr>
          <p:nvPr/>
        </p:nvCxnSpPr>
        <p:spPr>
          <a:xfrm flipH="1">
            <a:off x="8465970" y="1544216"/>
            <a:ext cx="16373" cy="4474294"/>
          </a:xfrm>
          <a:prstGeom prst="straightConnector1">
            <a:avLst/>
          </a:prstGeom>
          <a:noFill/>
          <a:ln w="28575" cap="flat" cmpd="sng">
            <a:solidFill>
              <a:schemeClr val="dk2"/>
            </a:solidFill>
            <a:prstDash val="solid"/>
            <a:round/>
            <a:headEnd type="none" w="med" len="med"/>
            <a:tailEnd type="none" w="med" len="med"/>
          </a:ln>
        </p:spPr>
      </p:cxnSp>
      <p:sp>
        <p:nvSpPr>
          <p:cNvPr id="1586" name="Google Shape;1586;g1f00d5989ad_0_5"/>
          <p:cNvSpPr/>
          <p:nvPr/>
        </p:nvSpPr>
        <p:spPr>
          <a:xfrm>
            <a:off x="8306993" y="2052983"/>
            <a:ext cx="334327" cy="33432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Italic"/>
              <a:ea typeface="Inter Italic"/>
              <a:cs typeface="Inter Italic"/>
              <a:sym typeface="Inter"/>
            </a:endParaRPr>
          </a:p>
        </p:txBody>
      </p:sp>
      <p:grpSp>
        <p:nvGrpSpPr>
          <p:cNvPr id="7" name="Группа 6">
            <a:extLst>
              <a:ext uri="{FF2B5EF4-FFF2-40B4-BE49-F238E27FC236}">
                <a16:creationId xmlns:a16="http://schemas.microsoft.com/office/drawing/2014/main" id="{8D4189B1-AFAE-1349-8F97-BA9C1ED097E2}"/>
              </a:ext>
            </a:extLst>
          </p:cNvPr>
          <p:cNvGrpSpPr/>
          <p:nvPr/>
        </p:nvGrpSpPr>
        <p:grpSpPr>
          <a:xfrm>
            <a:off x="7233124" y="1972823"/>
            <a:ext cx="5280302" cy="430857"/>
            <a:chOff x="7257380" y="1972823"/>
            <a:chExt cx="5280302" cy="430857"/>
          </a:xfrm>
        </p:grpSpPr>
        <p:sp>
          <p:nvSpPr>
            <p:cNvPr id="1583" name="Google Shape;1583;g1f00d5989ad_0_5"/>
            <p:cNvSpPr txBox="1"/>
            <p:nvPr/>
          </p:nvSpPr>
          <p:spPr>
            <a:xfrm>
              <a:off x="8784817" y="1972823"/>
              <a:ext cx="3752865" cy="43085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600" dirty="0">
                  <a:solidFill>
                    <a:schemeClr val="dk1"/>
                  </a:solidFill>
                  <a:latin typeface="Inter"/>
                  <a:ea typeface="Inter"/>
                  <a:cs typeface="Inter"/>
                  <a:sym typeface="Inter"/>
                </a:rPr>
                <a:t>Turing Test</a:t>
              </a:r>
              <a:endParaRPr sz="1600" dirty="0">
                <a:solidFill>
                  <a:schemeClr val="dk1"/>
                </a:solidFill>
                <a:latin typeface="Inter Italic"/>
                <a:ea typeface="Inter Italic"/>
                <a:cs typeface="Inter Italic"/>
                <a:sym typeface="Inter"/>
              </a:endParaRPr>
            </a:p>
          </p:txBody>
        </p:sp>
        <p:sp>
          <p:nvSpPr>
            <p:cNvPr id="1587" name="Google Shape;1587;g1f00d5989ad_0_5"/>
            <p:cNvSpPr txBox="1"/>
            <p:nvPr/>
          </p:nvSpPr>
          <p:spPr>
            <a:xfrm>
              <a:off x="7257380" y="1972823"/>
              <a:ext cx="1067436" cy="43085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ru-RU" sz="16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sym typeface="Inter"/>
                </a:rPr>
                <a:t>1950</a:t>
              </a:r>
              <a:endParaRPr sz="1200" b="1" dirty="0">
                <a:latin typeface="Inter Semi Bold" panose="020B0502030000000004" pitchFamily="34" charset="0"/>
                <a:ea typeface="Inter Semi Bold" panose="020B0502030000000004" pitchFamily="34" charset="0"/>
                <a:cs typeface="Inter Semi Bold" panose="020B0502030000000004" pitchFamily="34" charset="0"/>
              </a:endParaRPr>
            </a:p>
          </p:txBody>
        </p:sp>
      </p:grpSp>
      <p:grpSp>
        <p:nvGrpSpPr>
          <p:cNvPr id="6" name="Группа 5">
            <a:extLst>
              <a:ext uri="{FF2B5EF4-FFF2-40B4-BE49-F238E27FC236}">
                <a16:creationId xmlns:a16="http://schemas.microsoft.com/office/drawing/2014/main" id="{D413322C-1B4A-9149-9298-3302A43C1966}"/>
              </a:ext>
            </a:extLst>
          </p:cNvPr>
          <p:cNvGrpSpPr/>
          <p:nvPr/>
        </p:nvGrpSpPr>
        <p:grpSpPr>
          <a:xfrm>
            <a:off x="7233124" y="3143359"/>
            <a:ext cx="3919266" cy="430857"/>
            <a:chOff x="7248128" y="3143359"/>
            <a:chExt cx="3919266" cy="430857"/>
          </a:xfrm>
        </p:grpSpPr>
        <p:sp>
          <p:nvSpPr>
            <p:cNvPr id="1582" name="Google Shape;1582;g1f00d5989ad_0_5"/>
            <p:cNvSpPr txBox="1"/>
            <p:nvPr/>
          </p:nvSpPr>
          <p:spPr>
            <a:xfrm>
              <a:off x="8854548" y="3143359"/>
              <a:ext cx="2312846" cy="43085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ru-RU" sz="1600">
                  <a:solidFill>
                    <a:schemeClr val="dk1"/>
                  </a:solidFill>
                  <a:latin typeface="Inter"/>
                  <a:ea typeface="Inter"/>
                  <a:cs typeface="Inter"/>
                  <a:sym typeface="Inter"/>
                </a:rPr>
                <a:t>ELIZA</a:t>
              </a:r>
              <a:endParaRPr sz="1600">
                <a:solidFill>
                  <a:schemeClr val="dk1"/>
                </a:solidFill>
                <a:latin typeface="Inter Italic"/>
                <a:ea typeface="Inter Italic"/>
                <a:cs typeface="Inter Italic"/>
                <a:sym typeface="Inter"/>
              </a:endParaRPr>
            </a:p>
          </p:txBody>
        </p:sp>
        <p:sp>
          <p:nvSpPr>
            <p:cNvPr id="1588" name="Google Shape;1588;g1f00d5989ad_0_5"/>
            <p:cNvSpPr txBox="1"/>
            <p:nvPr/>
          </p:nvSpPr>
          <p:spPr>
            <a:xfrm>
              <a:off x="7248128" y="3143359"/>
              <a:ext cx="1067436" cy="43085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ru-RU" sz="16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sym typeface="Inter"/>
                </a:rPr>
                <a:t>1966</a:t>
              </a:r>
              <a:endParaRPr sz="16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endParaRPr>
            </a:p>
          </p:txBody>
        </p:sp>
      </p:grpSp>
      <p:grpSp>
        <p:nvGrpSpPr>
          <p:cNvPr id="5" name="Группа 4">
            <a:extLst>
              <a:ext uri="{FF2B5EF4-FFF2-40B4-BE49-F238E27FC236}">
                <a16:creationId xmlns:a16="http://schemas.microsoft.com/office/drawing/2014/main" id="{4798DDF7-E43E-5540-B6DB-EFCE4F7C76FF}"/>
              </a:ext>
            </a:extLst>
          </p:cNvPr>
          <p:cNvGrpSpPr/>
          <p:nvPr/>
        </p:nvGrpSpPr>
        <p:grpSpPr>
          <a:xfrm>
            <a:off x="7233124" y="4134807"/>
            <a:ext cx="3919266" cy="430857"/>
            <a:chOff x="7248128" y="4093946"/>
            <a:chExt cx="3919266" cy="430857"/>
          </a:xfrm>
        </p:grpSpPr>
        <p:sp>
          <p:nvSpPr>
            <p:cNvPr id="1589" name="Google Shape;1589;g1f00d5989ad_0_5"/>
            <p:cNvSpPr txBox="1"/>
            <p:nvPr/>
          </p:nvSpPr>
          <p:spPr>
            <a:xfrm>
              <a:off x="8854548" y="4093946"/>
              <a:ext cx="2312846" cy="43085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ru-RU" sz="1600" dirty="0">
                  <a:solidFill>
                    <a:schemeClr val="dk1"/>
                  </a:solidFill>
                  <a:latin typeface="Inter"/>
                  <a:ea typeface="Inter"/>
                  <a:cs typeface="Inter"/>
                  <a:sym typeface="Inter"/>
                </a:rPr>
                <a:t>PARRY</a:t>
              </a:r>
              <a:endParaRPr sz="1600" dirty="0">
                <a:solidFill>
                  <a:schemeClr val="dk1"/>
                </a:solidFill>
                <a:latin typeface="Inter Italic"/>
                <a:ea typeface="Inter Italic"/>
                <a:cs typeface="Inter Italic"/>
                <a:sym typeface="Inter"/>
              </a:endParaRPr>
            </a:p>
          </p:txBody>
        </p:sp>
        <p:sp>
          <p:nvSpPr>
            <p:cNvPr id="1591" name="Google Shape;1591;g1f00d5989ad_0_5"/>
            <p:cNvSpPr txBox="1"/>
            <p:nvPr/>
          </p:nvSpPr>
          <p:spPr>
            <a:xfrm>
              <a:off x="7248128" y="4093946"/>
              <a:ext cx="1067436" cy="43085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ru-RU" sz="16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sym typeface="Inter"/>
                </a:rPr>
                <a:t>1972</a:t>
              </a:r>
              <a:endParaRPr sz="16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endParaRPr>
            </a:p>
          </p:txBody>
        </p:sp>
      </p:grpSp>
      <p:sp>
        <p:nvSpPr>
          <p:cNvPr id="1592" name="Google Shape;1592;g1f00d5989ad_0_5"/>
          <p:cNvSpPr txBox="1"/>
          <p:nvPr/>
        </p:nvSpPr>
        <p:spPr>
          <a:xfrm>
            <a:off x="8839544" y="4710309"/>
            <a:ext cx="2312846" cy="5972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a:solidFill>
                  <a:schemeClr val="dk1"/>
                </a:solidFill>
                <a:latin typeface="Inter"/>
                <a:ea typeface="Inter"/>
                <a:cs typeface="Inter"/>
                <a:sym typeface="Inter"/>
              </a:rPr>
              <a:t>…</a:t>
            </a:r>
            <a:endParaRPr sz="1600">
              <a:solidFill>
                <a:schemeClr val="dk1"/>
              </a:solidFill>
              <a:latin typeface="Inter Italic"/>
              <a:ea typeface="Inter Italic"/>
              <a:cs typeface="Inter Italic"/>
              <a:sym typeface="Inter"/>
            </a:endParaRPr>
          </a:p>
        </p:txBody>
      </p:sp>
      <p:grpSp>
        <p:nvGrpSpPr>
          <p:cNvPr id="4" name="Группа 3">
            <a:extLst>
              <a:ext uri="{FF2B5EF4-FFF2-40B4-BE49-F238E27FC236}">
                <a16:creationId xmlns:a16="http://schemas.microsoft.com/office/drawing/2014/main" id="{A87C8BC9-67EB-F94D-9A79-6A7DBFED6F01}"/>
              </a:ext>
            </a:extLst>
          </p:cNvPr>
          <p:cNvGrpSpPr/>
          <p:nvPr/>
        </p:nvGrpSpPr>
        <p:grpSpPr>
          <a:xfrm>
            <a:off x="7233124" y="5565935"/>
            <a:ext cx="3919266" cy="430857"/>
            <a:chOff x="7248128" y="5572637"/>
            <a:chExt cx="3919266" cy="430857"/>
          </a:xfrm>
        </p:grpSpPr>
        <p:sp>
          <p:nvSpPr>
            <p:cNvPr id="1593" name="Google Shape;1593;g1f00d5989ad_0_5"/>
            <p:cNvSpPr txBox="1"/>
            <p:nvPr/>
          </p:nvSpPr>
          <p:spPr>
            <a:xfrm>
              <a:off x="8854548" y="5572637"/>
              <a:ext cx="2312846" cy="43085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ru-RU" sz="1600">
                  <a:solidFill>
                    <a:schemeClr val="dk1"/>
                  </a:solidFill>
                  <a:latin typeface="Inter"/>
                  <a:ea typeface="Inter"/>
                  <a:cs typeface="Inter"/>
                  <a:sym typeface="Inter"/>
                </a:rPr>
                <a:t>GPT4</a:t>
              </a:r>
              <a:endParaRPr sz="1600">
                <a:solidFill>
                  <a:schemeClr val="dk1"/>
                </a:solidFill>
                <a:latin typeface="Inter Italic"/>
                <a:ea typeface="Inter Italic"/>
                <a:cs typeface="Inter Italic"/>
                <a:sym typeface="Inter"/>
              </a:endParaRPr>
            </a:p>
          </p:txBody>
        </p:sp>
        <p:sp>
          <p:nvSpPr>
            <p:cNvPr id="1595" name="Google Shape;1595;g1f00d5989ad_0_5"/>
            <p:cNvSpPr txBox="1"/>
            <p:nvPr/>
          </p:nvSpPr>
          <p:spPr>
            <a:xfrm>
              <a:off x="7248128" y="5572637"/>
              <a:ext cx="1067436" cy="43085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ru-RU" sz="16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sym typeface="Inter"/>
                </a:rPr>
                <a:t>2023</a:t>
              </a:r>
              <a:endParaRPr sz="1600" b="1" dirty="0">
                <a:solidFill>
                  <a:schemeClr val="dk1"/>
                </a:solidFill>
                <a:latin typeface="Inter Semi Bold" panose="020B0502030000000004" pitchFamily="34" charset="0"/>
                <a:ea typeface="Inter Semi Bold" panose="020B0502030000000004" pitchFamily="34" charset="0"/>
                <a:cs typeface="Inter Semi Bold" panose="020B0502030000000004" pitchFamily="34" charset="0"/>
              </a:endParaRPr>
            </a:p>
          </p:txBody>
        </p:sp>
      </p:grpSp>
      <p:pic>
        <p:nvPicPr>
          <p:cNvPr id="22" name="Рисунок 24">
            <a:extLst>
              <a:ext uri="{FF2B5EF4-FFF2-40B4-BE49-F238E27FC236}">
                <a16:creationId xmlns:a16="http://schemas.microsoft.com/office/drawing/2014/main" id="{73D6B4CE-B1BF-AE4F-A866-07CBAF3CE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5795" y="3134536"/>
            <a:ext cx="476723" cy="476723"/>
          </a:xfrm>
          <a:prstGeom prst="rect">
            <a:avLst/>
          </a:prstGeom>
        </p:spPr>
      </p:pic>
      <p:pic>
        <p:nvPicPr>
          <p:cNvPr id="23" name="Рисунок 24">
            <a:extLst>
              <a:ext uri="{FF2B5EF4-FFF2-40B4-BE49-F238E27FC236}">
                <a16:creationId xmlns:a16="http://schemas.microsoft.com/office/drawing/2014/main" id="{060D184E-B0BB-3D44-A613-E6F501D2D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5795" y="4101187"/>
            <a:ext cx="476723" cy="476723"/>
          </a:xfrm>
          <a:prstGeom prst="rect">
            <a:avLst/>
          </a:prstGeom>
        </p:spPr>
      </p:pic>
      <p:pic>
        <p:nvPicPr>
          <p:cNvPr id="24" name="Рисунок 24">
            <a:extLst>
              <a:ext uri="{FF2B5EF4-FFF2-40B4-BE49-F238E27FC236}">
                <a16:creationId xmlns:a16="http://schemas.microsoft.com/office/drawing/2014/main" id="{891C96DA-F137-834A-BD2C-3F37E63378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5795" y="5572935"/>
            <a:ext cx="476723" cy="476723"/>
          </a:xfrm>
          <a:prstGeom prst="rect">
            <a:avLst/>
          </a:prstGeom>
        </p:spPr>
      </p:pic>
      <p:pic>
        <p:nvPicPr>
          <p:cNvPr id="1026" name="Picture 2" descr="undefined">
            <a:extLst>
              <a:ext uri="{FF2B5EF4-FFF2-40B4-BE49-F238E27FC236}">
                <a16:creationId xmlns:a16="http://schemas.microsoft.com/office/drawing/2014/main" id="{46DE7011-161B-19EC-94EC-7A5760ABE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512" y="4211376"/>
            <a:ext cx="2875201" cy="219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20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4704E34D-C2C6-B14C-BFA5-E3DBDD528C8F}"/>
              </a:ext>
            </a:extLst>
          </p:cNvPr>
          <p:cNvSpPr>
            <a:spLocks noGrp="1"/>
          </p:cNvSpPr>
          <p:nvPr>
            <p:ph type="title"/>
          </p:nvPr>
        </p:nvSpPr>
        <p:spPr/>
        <p:txBody>
          <a:bodyPr/>
          <a:lstStyle/>
          <a:p>
            <a:r>
              <a:rPr kumimoji="0" lang="en-US" sz="2800" i="0" u="none" strike="noStrike" kern="1200" cap="none" spc="0" normalizeH="0" baseline="0" noProof="0" dirty="0">
                <a:ln>
                  <a:noFill/>
                </a:ln>
                <a:solidFill>
                  <a:schemeClr val="tx1"/>
                </a:solidFill>
                <a:effectLst/>
                <a:uLnTx/>
                <a:uFillTx/>
                <a:latin typeface="Inter" panose="020B0502030000000004" pitchFamily="34" charset="0"/>
                <a:ea typeface="Inter" panose="020B0502030000000004" pitchFamily="34" charset="0"/>
                <a:cs typeface="Inter" panose="020B0502030000000004" pitchFamily="34" charset="0"/>
              </a:rPr>
              <a:t>Generative AI. Fields of study</a:t>
            </a:r>
            <a:endParaRPr lang="ru-RU" dirty="0">
              <a:latin typeface="Inter" panose="020B0502030000000004" pitchFamily="34" charset="0"/>
              <a:ea typeface="Inter" panose="020B0502030000000004" pitchFamily="34" charset="0"/>
              <a:cs typeface="Inter" panose="020B0502030000000004" pitchFamily="34" charset="0"/>
            </a:endParaRPr>
          </a:p>
        </p:txBody>
      </p:sp>
      <p:grpSp>
        <p:nvGrpSpPr>
          <p:cNvPr id="2" name="Группа 1">
            <a:extLst>
              <a:ext uri="{FF2B5EF4-FFF2-40B4-BE49-F238E27FC236}">
                <a16:creationId xmlns:a16="http://schemas.microsoft.com/office/drawing/2014/main" id="{9E685B9C-E6B4-E4CF-587A-717F9710C98A}"/>
              </a:ext>
            </a:extLst>
          </p:cNvPr>
          <p:cNvGrpSpPr/>
          <p:nvPr/>
        </p:nvGrpSpPr>
        <p:grpSpPr>
          <a:xfrm>
            <a:off x="695325" y="1724567"/>
            <a:ext cx="3296757" cy="2549945"/>
            <a:chOff x="695325" y="1724567"/>
            <a:chExt cx="3296757" cy="2549945"/>
          </a:xfrm>
        </p:grpSpPr>
        <p:sp>
          <p:nvSpPr>
            <p:cNvPr id="5" name="TextBox 4">
              <a:extLst>
                <a:ext uri="{FF2B5EF4-FFF2-40B4-BE49-F238E27FC236}">
                  <a16:creationId xmlns:a16="http://schemas.microsoft.com/office/drawing/2014/main" id="{96D11D84-AA14-1A45-8672-8C657E270788}"/>
                </a:ext>
              </a:extLst>
            </p:cNvPr>
            <p:cNvSpPr txBox="1"/>
            <p:nvPr/>
          </p:nvSpPr>
          <p:spPr>
            <a:xfrm>
              <a:off x="695325" y="3289627"/>
              <a:ext cx="3296757" cy="984885"/>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
                  <a:schemeClr val="accent1"/>
                </a:buClr>
                <a:buSzTx/>
                <a:buFont typeface="Системный шрифт, обычный"/>
                <a:buChar char="→"/>
                <a:tabLst/>
                <a:defRPr/>
              </a:pPr>
              <a:r>
                <a:rPr kumimoji="0" lang="en-US" sz="1600" b="0" i="0" u="none" strike="noStrike" kern="1200" cap="none" spc="0" normalizeH="0" baseline="0" noProof="0" dirty="0">
                  <a:ln>
                    <a:noFill/>
                  </a:ln>
                  <a:effectLst/>
                  <a:uLnTx/>
                  <a:uFillTx/>
                  <a:latin typeface="Inter" panose="020B0502030000000004" pitchFamily="34" charset="0"/>
                  <a:ea typeface="Inter" panose="020B0502030000000004" pitchFamily="34" charset="0"/>
                  <a:cs typeface="Inter" panose="020B0502030000000004" pitchFamily="34" charset="0"/>
                </a:rPr>
                <a:t>Attention mechanism</a:t>
              </a:r>
            </a:p>
            <a:p>
              <a:pPr marL="285750" marR="0" lvl="0" indent="-285750" algn="l" defTabSz="914400" rtl="0" eaLnBrk="1" fontAlgn="auto" latinLnBrk="0" hangingPunct="1">
                <a:lnSpc>
                  <a:spcPct val="100000"/>
                </a:lnSpc>
                <a:spcBef>
                  <a:spcPts val="0"/>
                </a:spcBef>
                <a:spcAft>
                  <a:spcPts val="0"/>
                </a:spcAft>
                <a:buClr>
                  <a:schemeClr val="accent1"/>
                </a:buClr>
                <a:buSzTx/>
                <a:buFont typeface="Системный шрифт, обычный"/>
                <a:buChar char="→"/>
                <a:tabLst/>
                <a:defRPr/>
              </a:pPr>
              <a:r>
                <a:rPr kumimoji="0" lang="en-US" sz="1600" b="0" i="0" u="none" strike="noStrike" kern="1200" cap="none" spc="0" normalizeH="0" baseline="0" noProof="0" dirty="0">
                  <a:ln>
                    <a:noFill/>
                  </a:ln>
                  <a:effectLst/>
                  <a:uLnTx/>
                  <a:uFillTx/>
                  <a:latin typeface="Inter" panose="020B0502030000000004" pitchFamily="34" charset="0"/>
                  <a:ea typeface="Inter" panose="020B0502030000000004" pitchFamily="34" charset="0"/>
                  <a:cs typeface="Inter" panose="020B0502030000000004" pitchFamily="34" charset="0"/>
                </a:rPr>
                <a:t>Tokenizers</a:t>
              </a:r>
            </a:p>
            <a:p>
              <a:pPr marL="285750" marR="0" lvl="0" indent="-285750" algn="l" defTabSz="914400" rtl="0" eaLnBrk="1" fontAlgn="auto" latinLnBrk="0" hangingPunct="1">
                <a:lnSpc>
                  <a:spcPct val="100000"/>
                </a:lnSpc>
                <a:spcBef>
                  <a:spcPts val="0"/>
                </a:spcBef>
                <a:spcAft>
                  <a:spcPts val="0"/>
                </a:spcAft>
                <a:buClr>
                  <a:schemeClr val="accent1"/>
                </a:buClr>
                <a:buSzTx/>
                <a:buFont typeface="Системный шрифт, обычный"/>
                <a:buChar char="→"/>
                <a:tabLst/>
                <a:defRPr/>
              </a:pPr>
              <a:r>
                <a:rPr lang="en-US" sz="1600" dirty="0">
                  <a:latin typeface="Inter" panose="020B0502030000000004" pitchFamily="34" charset="0"/>
                  <a:ea typeface="Inter" panose="020B0502030000000004" pitchFamily="34" charset="0"/>
                  <a:cs typeface="Inter" panose="020B0502030000000004" pitchFamily="34" charset="0"/>
                </a:rPr>
                <a:t>Transformer architectures</a:t>
              </a:r>
              <a:endParaRPr kumimoji="0" lang="en-US" sz="1600" b="0" i="0" u="none" strike="noStrike" kern="1200" cap="none" spc="0" normalizeH="0" baseline="0" noProof="0" dirty="0">
                <a:ln>
                  <a:noFill/>
                </a:ln>
                <a:effectLst/>
                <a:uLnTx/>
                <a:uFillTx/>
                <a:latin typeface="Inter" panose="020B0502030000000004" pitchFamily="34" charset="0"/>
                <a:ea typeface="Inter" panose="020B0502030000000004" pitchFamily="34" charset="0"/>
                <a:cs typeface="Inter" panose="020B0502030000000004" pitchFamily="34" charset="0"/>
              </a:endParaRPr>
            </a:p>
            <a:p>
              <a:pPr marL="285750" marR="0" lvl="0" indent="-285750" algn="l" defTabSz="914400" rtl="0" eaLnBrk="1" fontAlgn="auto" latinLnBrk="0" hangingPunct="1">
                <a:lnSpc>
                  <a:spcPct val="100000"/>
                </a:lnSpc>
                <a:spcBef>
                  <a:spcPts val="0"/>
                </a:spcBef>
                <a:spcAft>
                  <a:spcPts val="0"/>
                </a:spcAft>
                <a:buClr>
                  <a:schemeClr val="accent1"/>
                </a:buClr>
                <a:buSzTx/>
                <a:buFont typeface="Системный шрифт, обычный"/>
                <a:buChar char="→"/>
                <a:tabLst/>
                <a:defRPr/>
              </a:pPr>
              <a:r>
                <a:rPr lang="en-US" sz="1600" dirty="0">
                  <a:latin typeface="Inter" panose="020B0502030000000004" pitchFamily="34" charset="0"/>
                  <a:ea typeface="Inter" panose="020B0502030000000004" pitchFamily="34" charset="0"/>
                  <a:cs typeface="Inter" panose="020B0502030000000004" pitchFamily="34" charset="0"/>
                </a:rPr>
                <a:t>Encoders and decoders</a:t>
              </a:r>
              <a:endParaRPr kumimoji="0" lang="ru-RU" sz="1600" b="0" i="0" u="none" strike="noStrike" kern="1200" cap="none" spc="0" normalizeH="0" baseline="0" noProof="0" dirty="0">
                <a:ln>
                  <a:noFill/>
                </a:ln>
                <a:effectLst/>
                <a:uLnTx/>
                <a:uFillTx/>
                <a:latin typeface="Inter" panose="020B0502030000000004" pitchFamily="34" charset="0"/>
                <a:ea typeface="Inter" panose="020B0502030000000004" pitchFamily="34" charset="0"/>
                <a:cs typeface="Inter" panose="020B0502030000000004" pitchFamily="34" charset="0"/>
              </a:endParaRPr>
            </a:p>
          </p:txBody>
        </p:sp>
        <p:sp>
          <p:nvSpPr>
            <p:cNvPr id="32" name="TextBox 31">
              <a:extLst>
                <a:ext uri="{FF2B5EF4-FFF2-40B4-BE49-F238E27FC236}">
                  <a16:creationId xmlns:a16="http://schemas.microsoft.com/office/drawing/2014/main" id="{307B780F-02B0-2841-B867-20E85975DA84}"/>
                </a:ext>
              </a:extLst>
            </p:cNvPr>
            <p:cNvSpPr txBox="1"/>
            <p:nvPr/>
          </p:nvSpPr>
          <p:spPr>
            <a:xfrm>
              <a:off x="695325" y="2420888"/>
              <a:ext cx="3024412" cy="612915"/>
            </a:xfrm>
            <a:prstGeom prst="rect">
              <a:avLst/>
            </a:prstGeom>
            <a:noFill/>
          </p:spPr>
          <p:txBody>
            <a:bodyPr wrap="square" lIns="0" tIns="0" rIns="0" bIns="0">
              <a:noAutofit/>
            </a:bodyPr>
            <a:lstStyle/>
            <a:p>
              <a:pPr>
                <a:spcBef>
                  <a:spcPts val="300"/>
                </a:spcBef>
                <a:buSzPts val="900"/>
                <a:defRPr/>
              </a:pPr>
              <a:r>
                <a:rPr lang="en-US" sz="2000" dirty="0">
                  <a:latin typeface="Inter Medium" panose="020B0502030000000004" pitchFamily="34" charset="0"/>
                  <a:ea typeface="Inter Medium" panose="020B0502030000000004" pitchFamily="34" charset="0"/>
                  <a:cs typeface="Inter Medium" panose="020B0502030000000004" pitchFamily="34" charset="0"/>
                </a:rPr>
                <a:t>Large language </a:t>
              </a:r>
              <a:br>
                <a:rPr lang="en-US" sz="2000" dirty="0">
                  <a:latin typeface="Inter Medium" panose="020B0502030000000004" pitchFamily="34" charset="0"/>
                  <a:ea typeface="Inter Medium" panose="020B0502030000000004" pitchFamily="34" charset="0"/>
                  <a:cs typeface="Inter Medium" panose="020B0502030000000004" pitchFamily="34" charset="0"/>
                </a:rPr>
              </a:br>
              <a:r>
                <a:rPr lang="en-US" sz="2000" dirty="0">
                  <a:latin typeface="Inter Medium" panose="020B0502030000000004" pitchFamily="34" charset="0"/>
                  <a:ea typeface="Inter Medium" panose="020B0502030000000004" pitchFamily="34" charset="0"/>
                  <a:cs typeface="Inter Medium" panose="020B0502030000000004" pitchFamily="34" charset="0"/>
                </a:rPr>
                <a:t>models</a:t>
              </a:r>
              <a:endParaRPr lang="ru-RU" sz="2000" dirty="0">
                <a:latin typeface="Inter Medium" panose="020B0502030000000004" pitchFamily="34" charset="0"/>
                <a:ea typeface="Inter Medium" panose="020B0502030000000004" pitchFamily="34" charset="0"/>
                <a:cs typeface="Inter Medium" panose="020B0502030000000004" pitchFamily="34" charset="0"/>
              </a:endParaRPr>
            </a:p>
          </p:txBody>
        </p:sp>
        <p:pic>
          <p:nvPicPr>
            <p:cNvPr id="33" name="Рисунок 16">
              <a:extLst>
                <a:ext uri="{FF2B5EF4-FFF2-40B4-BE49-F238E27FC236}">
                  <a16:creationId xmlns:a16="http://schemas.microsoft.com/office/drawing/2014/main" id="{A986A527-8812-FC4F-B1C9-31A4BC05A0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325" y="1724567"/>
              <a:ext cx="323787" cy="350769"/>
            </a:xfrm>
            <a:prstGeom prst="rect">
              <a:avLst/>
            </a:prstGeom>
          </p:spPr>
        </p:pic>
      </p:grpSp>
      <p:grpSp>
        <p:nvGrpSpPr>
          <p:cNvPr id="3" name="Группа 2">
            <a:extLst>
              <a:ext uri="{FF2B5EF4-FFF2-40B4-BE49-F238E27FC236}">
                <a16:creationId xmlns:a16="http://schemas.microsoft.com/office/drawing/2014/main" id="{1F02F3D6-D39C-F657-180B-B9E5AC38FF40}"/>
              </a:ext>
            </a:extLst>
          </p:cNvPr>
          <p:cNvGrpSpPr/>
          <p:nvPr/>
        </p:nvGrpSpPr>
        <p:grpSpPr>
          <a:xfrm>
            <a:off x="4683962" y="1724567"/>
            <a:ext cx="3024413" cy="2549945"/>
            <a:chOff x="4871864" y="1724567"/>
            <a:chExt cx="3024413" cy="2549945"/>
          </a:xfrm>
        </p:grpSpPr>
        <p:sp>
          <p:nvSpPr>
            <p:cNvPr id="9" name="TextBox 8">
              <a:extLst>
                <a:ext uri="{FF2B5EF4-FFF2-40B4-BE49-F238E27FC236}">
                  <a16:creationId xmlns:a16="http://schemas.microsoft.com/office/drawing/2014/main" id="{F7690B54-EF82-1C29-0646-EA1A570DBDAE}"/>
                </a:ext>
              </a:extLst>
            </p:cNvPr>
            <p:cNvSpPr txBox="1"/>
            <p:nvPr/>
          </p:nvSpPr>
          <p:spPr>
            <a:xfrm>
              <a:off x="4871864" y="3289627"/>
              <a:ext cx="3024412" cy="984885"/>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
                  <a:schemeClr val="accent1"/>
                </a:buClr>
                <a:buSzTx/>
                <a:buFont typeface="Wingdings" pitchFamily="2" charset="2"/>
                <a:buChar char="ü"/>
                <a:tabLst/>
                <a:defRPr/>
              </a:pPr>
              <a:r>
                <a:rPr lang="en-US" sz="1600" dirty="0">
                  <a:latin typeface="Inter" panose="020B0502030000000004" pitchFamily="34" charset="0"/>
                  <a:ea typeface="Inter" panose="020B0502030000000004" pitchFamily="34" charset="0"/>
                  <a:cs typeface="Inter" panose="020B0502030000000004" pitchFamily="34" charset="0"/>
                </a:rPr>
                <a:t>Types of modalities fusion</a:t>
              </a:r>
            </a:p>
            <a:p>
              <a:pPr marL="285750" marR="0" lvl="0" indent="-285750" algn="l" defTabSz="914400" rtl="0" eaLnBrk="1" fontAlgn="auto" latinLnBrk="0" hangingPunct="1">
                <a:lnSpc>
                  <a:spcPct val="100000"/>
                </a:lnSpc>
                <a:spcBef>
                  <a:spcPts val="0"/>
                </a:spcBef>
                <a:spcAft>
                  <a:spcPts val="0"/>
                </a:spcAft>
                <a:buClr>
                  <a:schemeClr val="accent1"/>
                </a:buClr>
                <a:buSzTx/>
                <a:buFont typeface="Wingdings" pitchFamily="2" charset="2"/>
                <a:buChar char="ü"/>
                <a:tabLst/>
                <a:defRPr/>
              </a:pPr>
              <a:r>
                <a:rPr lang="en-US" sz="1600" dirty="0">
                  <a:latin typeface="Inter" panose="020B0502030000000004" pitchFamily="34" charset="0"/>
                  <a:ea typeface="Inter" panose="020B0502030000000004" pitchFamily="34" charset="0"/>
                  <a:cs typeface="Inter" panose="020B0502030000000004" pitchFamily="34" charset="0"/>
                </a:rPr>
                <a:t>Encoders for modalities</a:t>
              </a:r>
            </a:p>
            <a:p>
              <a:pPr marL="285750" indent="-285750">
                <a:buClr>
                  <a:schemeClr val="accent1"/>
                </a:buClr>
                <a:buFont typeface="Wingdings" pitchFamily="2" charset="2"/>
                <a:buChar char="ü"/>
                <a:defRPr/>
              </a:pPr>
              <a:r>
                <a:rPr lang="en-US" sz="1600" dirty="0">
                  <a:latin typeface="Inter" panose="020B0502030000000004" pitchFamily="34" charset="0"/>
                  <a:ea typeface="Inter" panose="020B0502030000000004" pitchFamily="34" charset="0"/>
                  <a:cs typeface="Inter" panose="020B0502030000000004" pitchFamily="34" charset="0"/>
                </a:rPr>
                <a:t>Contrastive-like models</a:t>
              </a:r>
            </a:p>
            <a:p>
              <a:pPr marL="285750" marR="0" lvl="0" indent="-285750" algn="l" defTabSz="914400" rtl="0" eaLnBrk="1" fontAlgn="auto" latinLnBrk="0" hangingPunct="1">
                <a:lnSpc>
                  <a:spcPct val="100000"/>
                </a:lnSpc>
                <a:spcBef>
                  <a:spcPts val="0"/>
                </a:spcBef>
                <a:spcAft>
                  <a:spcPts val="0"/>
                </a:spcAft>
                <a:buClr>
                  <a:schemeClr val="accent1"/>
                </a:buClr>
                <a:buSzTx/>
                <a:buFont typeface="Wingdings" pitchFamily="2" charset="2"/>
                <a:buChar char="ü"/>
                <a:tabLst/>
                <a:defRPr/>
              </a:pPr>
              <a:r>
                <a:rPr lang="en-US" sz="1600" dirty="0">
                  <a:latin typeface="Inter" panose="020B0502030000000004" pitchFamily="34" charset="0"/>
                  <a:ea typeface="Inter" panose="020B0502030000000004" pitchFamily="34" charset="0"/>
                  <a:cs typeface="Inter" panose="020B0502030000000004" pitchFamily="34" charset="0"/>
                </a:rPr>
                <a:t>Visual language models</a:t>
              </a:r>
            </a:p>
          </p:txBody>
        </p:sp>
        <p:sp>
          <p:nvSpPr>
            <p:cNvPr id="34" name="TextBox 33">
              <a:extLst>
                <a:ext uri="{FF2B5EF4-FFF2-40B4-BE49-F238E27FC236}">
                  <a16:creationId xmlns:a16="http://schemas.microsoft.com/office/drawing/2014/main" id="{32B009A0-428F-5548-AEFE-B76BD9C01B9F}"/>
                </a:ext>
              </a:extLst>
            </p:cNvPr>
            <p:cNvSpPr txBox="1"/>
            <p:nvPr/>
          </p:nvSpPr>
          <p:spPr>
            <a:xfrm>
              <a:off x="4871865" y="2420888"/>
              <a:ext cx="3024412" cy="612915"/>
            </a:xfrm>
            <a:prstGeom prst="rect">
              <a:avLst/>
            </a:prstGeom>
            <a:noFill/>
          </p:spPr>
          <p:txBody>
            <a:bodyPr wrap="square" lIns="0" tIns="0" rIns="0" bIns="0">
              <a:noAutofit/>
            </a:bodyPr>
            <a:lstStyle/>
            <a:p>
              <a:pPr>
                <a:spcBef>
                  <a:spcPts val="300"/>
                </a:spcBef>
                <a:buSzPts val="900"/>
                <a:defRPr/>
              </a:pPr>
              <a:r>
                <a:rPr lang="en-US" sz="2000" dirty="0">
                  <a:latin typeface="Inter Medium" panose="020B0502030000000004" pitchFamily="34" charset="0"/>
                  <a:ea typeface="Inter Medium" panose="020B0502030000000004" pitchFamily="34" charset="0"/>
                  <a:cs typeface="Inter Medium" panose="020B0502030000000004" pitchFamily="34" charset="0"/>
                </a:rPr>
                <a:t>Multimodal perception</a:t>
              </a:r>
              <a:endParaRPr lang="ru-RU" sz="2000" dirty="0">
                <a:latin typeface="Inter Medium" panose="020B0502030000000004" pitchFamily="34" charset="0"/>
                <a:ea typeface="Inter Medium" panose="020B0502030000000004" pitchFamily="34" charset="0"/>
                <a:cs typeface="Inter Medium" panose="020B0502030000000004" pitchFamily="34" charset="0"/>
              </a:endParaRPr>
            </a:p>
          </p:txBody>
        </p:sp>
        <p:pic>
          <p:nvPicPr>
            <p:cNvPr id="35" name="Рисунок 16">
              <a:extLst>
                <a:ext uri="{FF2B5EF4-FFF2-40B4-BE49-F238E27FC236}">
                  <a16:creationId xmlns:a16="http://schemas.microsoft.com/office/drawing/2014/main" id="{89552BD5-F3F6-2744-B7C5-26E6DED8A5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1864" y="1724567"/>
              <a:ext cx="323787" cy="350769"/>
            </a:xfrm>
            <a:prstGeom prst="rect">
              <a:avLst/>
            </a:prstGeom>
          </p:spPr>
        </p:pic>
      </p:grpSp>
      <p:grpSp>
        <p:nvGrpSpPr>
          <p:cNvPr id="4" name="Группа 3">
            <a:extLst>
              <a:ext uri="{FF2B5EF4-FFF2-40B4-BE49-F238E27FC236}">
                <a16:creationId xmlns:a16="http://schemas.microsoft.com/office/drawing/2014/main" id="{DE9F9180-2E8C-F09D-CC35-1C33B7A2B997}"/>
              </a:ext>
            </a:extLst>
          </p:cNvPr>
          <p:cNvGrpSpPr/>
          <p:nvPr/>
        </p:nvGrpSpPr>
        <p:grpSpPr>
          <a:xfrm>
            <a:off x="8400256" y="1724567"/>
            <a:ext cx="3168352" cy="2549945"/>
            <a:chOff x="8400256" y="1724567"/>
            <a:chExt cx="3168352" cy="2549945"/>
          </a:xfrm>
        </p:grpSpPr>
        <p:sp>
          <p:nvSpPr>
            <p:cNvPr id="7" name="TextBox 6">
              <a:extLst>
                <a:ext uri="{FF2B5EF4-FFF2-40B4-BE49-F238E27FC236}">
                  <a16:creationId xmlns:a16="http://schemas.microsoft.com/office/drawing/2014/main" id="{62CC8576-CA65-8B2D-0A08-29051525425D}"/>
                </a:ext>
              </a:extLst>
            </p:cNvPr>
            <p:cNvSpPr txBox="1"/>
            <p:nvPr/>
          </p:nvSpPr>
          <p:spPr>
            <a:xfrm>
              <a:off x="8400256" y="3289627"/>
              <a:ext cx="2996620" cy="984885"/>
            </a:xfrm>
            <a:prstGeom prst="rect">
              <a:avLst/>
            </a:prstGeom>
            <a:noFill/>
          </p:spPr>
          <p:txBody>
            <a:bodyPr wrap="square" lIns="0" tIns="0" rIns="0" bIns="0" rtlCol="0" anchor="t">
              <a:spAutoFit/>
            </a:bodyPr>
            <a:lstStyle/>
            <a:p>
              <a:pPr marL="285750" marR="0" lvl="0" indent="-285750" fontAlgn="auto">
                <a:lnSpc>
                  <a:spcPct val="100000"/>
                </a:lnSpc>
                <a:spcBef>
                  <a:spcPts val="0"/>
                </a:spcBef>
                <a:spcAft>
                  <a:spcPts val="0"/>
                </a:spcAft>
                <a:buClr>
                  <a:schemeClr val="accent1"/>
                </a:buClr>
                <a:buSzTx/>
                <a:buFont typeface="Системный шрифт, обычный"/>
                <a:buChar char="→"/>
                <a:tabLst/>
                <a:defRPr/>
              </a:pPr>
              <a:r>
                <a:rPr lang="en-US" sz="1600" dirty="0">
                  <a:latin typeface="Inter" panose="020B0502030000000004" pitchFamily="34" charset="0"/>
                  <a:ea typeface="Inter" panose="020B0502030000000004" pitchFamily="34" charset="0"/>
                  <a:cs typeface="Inter" panose="020B0502030000000004" pitchFamily="34" charset="0"/>
                </a:rPr>
                <a:t>Transformer-based models</a:t>
              </a:r>
            </a:p>
            <a:p>
              <a:pPr marL="285750" marR="0" lvl="0" indent="-285750" fontAlgn="auto">
                <a:lnSpc>
                  <a:spcPct val="100000"/>
                </a:lnSpc>
                <a:spcBef>
                  <a:spcPts val="0"/>
                </a:spcBef>
                <a:spcAft>
                  <a:spcPts val="0"/>
                </a:spcAft>
                <a:buClr>
                  <a:schemeClr val="accent1"/>
                </a:buClr>
                <a:buSzTx/>
                <a:buFont typeface="Системный шрифт, обычный"/>
                <a:buChar char="→"/>
                <a:tabLst/>
                <a:defRPr/>
              </a:pPr>
              <a:r>
                <a:rPr lang="en-US" sz="1600" dirty="0">
                  <a:latin typeface="Inter" panose="020B0502030000000004" pitchFamily="34" charset="0"/>
                  <a:ea typeface="Inter" panose="020B0502030000000004" pitchFamily="34" charset="0"/>
                  <a:cs typeface="Inter" panose="020B0502030000000004" pitchFamily="34" charset="0"/>
                </a:rPr>
                <a:t>Diffusion-based models</a:t>
              </a:r>
            </a:p>
            <a:p>
              <a:pPr marL="285750" marR="0" lvl="0" indent="-285750" fontAlgn="auto">
                <a:lnSpc>
                  <a:spcPct val="100000"/>
                </a:lnSpc>
                <a:spcBef>
                  <a:spcPts val="0"/>
                </a:spcBef>
                <a:spcAft>
                  <a:spcPts val="0"/>
                </a:spcAft>
                <a:buClr>
                  <a:schemeClr val="accent1"/>
                </a:buClr>
                <a:buSzTx/>
                <a:buFont typeface="Системный шрифт, обычный"/>
                <a:buChar char="→"/>
                <a:tabLst/>
                <a:defRPr/>
              </a:pPr>
              <a:r>
                <a:rPr lang="en-US" sz="1600" dirty="0">
                  <a:latin typeface="Inter" panose="020B0502030000000004" pitchFamily="34" charset="0"/>
                  <a:ea typeface="Inter" panose="020B0502030000000004" pitchFamily="34" charset="0"/>
                  <a:cs typeface="Inter" panose="020B0502030000000004" pitchFamily="34" charset="0"/>
                </a:rPr>
                <a:t>Flow matching</a:t>
              </a:r>
            </a:p>
            <a:p>
              <a:pPr marL="285750" marR="0" lvl="0" indent="-285750" fontAlgn="auto">
                <a:lnSpc>
                  <a:spcPct val="100000"/>
                </a:lnSpc>
                <a:spcBef>
                  <a:spcPts val="0"/>
                </a:spcBef>
                <a:spcAft>
                  <a:spcPts val="0"/>
                </a:spcAft>
                <a:buClr>
                  <a:schemeClr val="accent1"/>
                </a:buClr>
                <a:buSzTx/>
                <a:buFont typeface="Системный шрифт, обычный"/>
                <a:buChar char="→"/>
                <a:tabLst/>
                <a:defRPr/>
              </a:pPr>
              <a:r>
                <a:rPr lang="en-US" sz="1600" dirty="0">
                  <a:latin typeface="Inter" panose="020B0502030000000004" pitchFamily="34" charset="0"/>
                  <a:ea typeface="Inter" panose="020B0502030000000004" pitchFamily="34" charset="0"/>
                  <a:cs typeface="Inter" panose="020B0502030000000004" pitchFamily="34" charset="0"/>
                </a:rPr>
                <a:t>Distributed training</a:t>
              </a:r>
              <a:endParaRPr lang="ru-RU" sz="1600" dirty="0">
                <a:latin typeface="Inter" panose="020B0502030000000004" pitchFamily="34" charset="0"/>
                <a:ea typeface="Inter" panose="020B0502030000000004" pitchFamily="34" charset="0"/>
                <a:cs typeface="Inter" panose="020B0502030000000004" pitchFamily="34" charset="0"/>
              </a:endParaRPr>
            </a:p>
          </p:txBody>
        </p:sp>
        <p:sp>
          <p:nvSpPr>
            <p:cNvPr id="36" name="TextBox 35">
              <a:extLst>
                <a:ext uri="{FF2B5EF4-FFF2-40B4-BE49-F238E27FC236}">
                  <a16:creationId xmlns:a16="http://schemas.microsoft.com/office/drawing/2014/main" id="{10804EEE-D0BA-9B4F-B267-B0899D90D1DB}"/>
                </a:ext>
              </a:extLst>
            </p:cNvPr>
            <p:cNvSpPr txBox="1"/>
            <p:nvPr/>
          </p:nvSpPr>
          <p:spPr>
            <a:xfrm>
              <a:off x="8400256" y="2420888"/>
              <a:ext cx="3168352" cy="612915"/>
            </a:xfrm>
            <a:prstGeom prst="rect">
              <a:avLst/>
            </a:prstGeom>
            <a:noFill/>
          </p:spPr>
          <p:txBody>
            <a:bodyPr wrap="square" lIns="0" tIns="0" rIns="0" bIns="0">
              <a:noAutofit/>
            </a:bodyPr>
            <a:lstStyle/>
            <a:p>
              <a:pPr>
                <a:spcBef>
                  <a:spcPts val="300"/>
                </a:spcBef>
                <a:buSzPts val="900"/>
                <a:defRPr/>
              </a:pPr>
              <a:r>
                <a:rPr lang="en-US" sz="2000" dirty="0">
                  <a:latin typeface="Inter Medium" panose="020B0502030000000004" pitchFamily="34" charset="0"/>
                  <a:ea typeface="Inter Medium" panose="020B0502030000000004" pitchFamily="34" charset="0"/>
                  <a:cs typeface="Inter Medium" panose="020B0502030000000004" pitchFamily="34" charset="0"/>
                </a:rPr>
                <a:t>Multimedia generation</a:t>
              </a:r>
              <a:endParaRPr lang="ru-RU" sz="2000" dirty="0">
                <a:latin typeface="Inter Medium" panose="020B0502030000000004" pitchFamily="34" charset="0"/>
                <a:ea typeface="Inter Medium" panose="020B0502030000000004" pitchFamily="34" charset="0"/>
                <a:cs typeface="Inter Medium" panose="020B0502030000000004" pitchFamily="34" charset="0"/>
              </a:endParaRPr>
            </a:p>
          </p:txBody>
        </p:sp>
        <p:pic>
          <p:nvPicPr>
            <p:cNvPr id="37" name="Рисунок 16">
              <a:extLst>
                <a:ext uri="{FF2B5EF4-FFF2-40B4-BE49-F238E27FC236}">
                  <a16:creationId xmlns:a16="http://schemas.microsoft.com/office/drawing/2014/main" id="{D595E86C-ACF6-F547-B12C-F1E29AB419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0256" y="1724567"/>
              <a:ext cx="323787" cy="350769"/>
            </a:xfrm>
            <a:prstGeom prst="rect">
              <a:avLst/>
            </a:prstGeom>
          </p:spPr>
        </p:pic>
      </p:grpSp>
    </p:spTree>
    <p:extLst>
      <p:ext uri="{BB962C8B-B14F-4D97-AF65-F5344CB8AC3E}">
        <p14:creationId xmlns:p14="http://schemas.microsoft.com/office/powerpoint/2010/main" val="366771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112" name="Google Shape;259;p42">
            <a:extLst>
              <a:ext uri="{FF2B5EF4-FFF2-40B4-BE49-F238E27FC236}">
                <a16:creationId xmlns:a16="http://schemas.microsoft.com/office/drawing/2014/main" id="{A3AC62B3-FE19-124E-B125-757761372EE6}"/>
              </a:ext>
            </a:extLst>
          </p:cNvPr>
          <p:cNvSpPr txBox="1"/>
          <p:nvPr/>
        </p:nvSpPr>
        <p:spPr>
          <a:xfrm>
            <a:off x="4951526" y="1987795"/>
            <a:ext cx="2153564" cy="777095"/>
          </a:xfrm>
          <a:prstGeom prst="rect">
            <a:avLst/>
          </a:prstGeom>
          <a:noFill/>
          <a:ln>
            <a:noFill/>
          </a:ln>
        </p:spPr>
        <p:txBody>
          <a:bodyPr spcFirstLastPara="1" wrap="square" lIns="0" tIns="0" rIns="0" bIns="0" anchor="t" anchorCtr="0">
            <a:noAutofit/>
          </a:bodyPr>
          <a:lstStyle/>
          <a:p>
            <a:pPr algn="ctr">
              <a:spcBef>
                <a:spcPts val="300"/>
              </a:spcBef>
              <a:buSzPts val="900"/>
              <a:defRPr/>
            </a:pPr>
            <a:r>
              <a:rPr lang="ru-RU" sz="3200" dirty="0">
                <a:ea typeface="Inter Medium" panose="020B0502030000000004" pitchFamily="34" charset="0"/>
                <a:cs typeface="Inter Medium" panose="020B0502030000000004" pitchFamily="34" charset="0"/>
                <a:sym typeface="Play"/>
              </a:rPr>
              <a:t>2 </a:t>
            </a:r>
            <a:r>
              <a:rPr lang="en" sz="2000" kern="0" dirty="0">
                <a:latin typeface="Inter Medium" panose="020B0502030000000004" pitchFamily="34" charset="0"/>
                <a:ea typeface="Inter Medium" panose="020B0502030000000004" pitchFamily="34" charset="0"/>
                <a:cs typeface="Inter Medium" panose="020B0502030000000004" pitchFamily="34" charset="0"/>
                <a:sym typeface="Play"/>
              </a:rPr>
              <a:t>modalities</a:t>
            </a:r>
          </a:p>
        </p:txBody>
      </p:sp>
      <p:sp>
        <p:nvSpPr>
          <p:cNvPr id="259" name="Google Shape;259;p42"/>
          <p:cNvSpPr txBox="1"/>
          <p:nvPr/>
        </p:nvSpPr>
        <p:spPr>
          <a:xfrm>
            <a:off x="908173" y="1987795"/>
            <a:ext cx="2153564" cy="777095"/>
          </a:xfrm>
          <a:prstGeom prst="rect">
            <a:avLst/>
          </a:prstGeom>
          <a:noFill/>
          <a:ln>
            <a:noFill/>
          </a:ln>
        </p:spPr>
        <p:txBody>
          <a:bodyPr spcFirstLastPara="1" wrap="square" lIns="0" tIns="0" rIns="0" bIns="0" anchor="t" anchorCtr="0">
            <a:noAutofit/>
          </a:bodyPr>
          <a:lstStyle/>
          <a:p>
            <a:pPr algn="ctr">
              <a:spcBef>
                <a:spcPts val="300"/>
              </a:spcBef>
              <a:buSzPts val="900"/>
              <a:defRPr/>
            </a:pPr>
            <a:r>
              <a:rPr lang="ru-RU" sz="3200" dirty="0">
                <a:ea typeface="Inter Medium" panose="020B0502030000000004" pitchFamily="34" charset="0"/>
                <a:cs typeface="Inter Medium" panose="020B0502030000000004" pitchFamily="34" charset="0"/>
                <a:sym typeface="Play"/>
              </a:rPr>
              <a:t>2 </a:t>
            </a:r>
            <a:r>
              <a:rPr lang="en" sz="2000" kern="0" dirty="0">
                <a:latin typeface="Inter Medium" panose="020B0502030000000004" pitchFamily="34" charset="0"/>
                <a:ea typeface="Inter Medium" panose="020B0502030000000004" pitchFamily="34" charset="0"/>
                <a:cs typeface="Inter Medium" panose="020B0502030000000004" pitchFamily="34" charset="0"/>
                <a:sym typeface="Play"/>
              </a:rPr>
              <a:t>modalities</a:t>
            </a:r>
          </a:p>
        </p:txBody>
      </p:sp>
      <p:sp>
        <p:nvSpPr>
          <p:cNvPr id="2" name="Rectangle 1">
            <a:extLst>
              <a:ext uri="{FF2B5EF4-FFF2-40B4-BE49-F238E27FC236}">
                <a16:creationId xmlns:a16="http://schemas.microsoft.com/office/drawing/2014/main" id="{290A5BAB-6C09-A248-B8B0-289984F5BB47}"/>
              </a:ext>
            </a:extLst>
          </p:cNvPr>
          <p:cNvSpPr/>
          <p:nvPr/>
        </p:nvSpPr>
        <p:spPr>
          <a:xfrm>
            <a:off x="1402259" y="1476870"/>
            <a:ext cx="1260281" cy="338554"/>
          </a:xfrm>
          <a:prstGeom prst="rect">
            <a:avLst/>
          </a:prstGeom>
        </p:spPr>
        <p:txBody>
          <a:bodyPr wrap="none" lIns="0" tIns="0" rIns="0" bIns="0">
            <a:noAutofit/>
          </a:bodyPr>
          <a:lstStyle/>
          <a:p>
            <a:pPr algn="ctr"/>
            <a:r>
              <a:rPr lang="en" sz="1200" dirty="0">
                <a:solidFill>
                  <a:schemeClr val="tx2"/>
                </a:solidFill>
                <a:latin typeface="Inter" panose="020B0502030000000004" pitchFamily="34" charset="0"/>
                <a:ea typeface="Inter" panose="020B0502030000000004" pitchFamily="34" charset="0"/>
                <a:cs typeface="Inter" panose="020B0502030000000004" pitchFamily="34" charset="0"/>
                <a:sym typeface="Play"/>
              </a:rPr>
              <a:t>2020</a:t>
            </a:r>
            <a:r>
              <a:rPr lang="ru-RU" sz="1200" dirty="0">
                <a:solidFill>
                  <a:schemeClr val="tx2"/>
                </a:solidFill>
                <a:latin typeface="Inter" panose="020B0502030000000004" pitchFamily="34" charset="0"/>
                <a:ea typeface="Inter" panose="020B0502030000000004" pitchFamily="34" charset="0"/>
                <a:cs typeface="Inter" panose="020B0502030000000004" pitchFamily="34" charset="0"/>
                <a:sym typeface="Play"/>
              </a:rPr>
              <a:t>–2021</a:t>
            </a:r>
            <a:endParaRPr lang="en-RU" sz="1200" dirty="0">
              <a:solidFill>
                <a:schemeClr val="tx2"/>
              </a:solidFill>
              <a:latin typeface="Inter" panose="020B0502030000000004" pitchFamily="34" charset="0"/>
              <a:ea typeface="Inter" panose="020B0502030000000004" pitchFamily="34" charset="0"/>
              <a:cs typeface="Inter" panose="020B0502030000000004" pitchFamily="34" charset="0"/>
            </a:endParaRPr>
          </a:p>
        </p:txBody>
      </p:sp>
      <p:sp>
        <p:nvSpPr>
          <p:cNvPr id="59" name="Rectangle 58">
            <a:extLst>
              <a:ext uri="{FF2B5EF4-FFF2-40B4-BE49-F238E27FC236}">
                <a16:creationId xmlns:a16="http://schemas.microsoft.com/office/drawing/2014/main" id="{E6F09063-B128-6A44-A422-C91FE1B9EADD}"/>
              </a:ext>
            </a:extLst>
          </p:cNvPr>
          <p:cNvSpPr/>
          <p:nvPr/>
        </p:nvSpPr>
        <p:spPr>
          <a:xfrm>
            <a:off x="1422141" y="2659853"/>
            <a:ext cx="1125629" cy="276999"/>
          </a:xfrm>
          <a:prstGeom prst="rect">
            <a:avLst/>
          </a:prstGeom>
        </p:spPr>
        <p:txBody>
          <a:bodyPr wrap="none">
            <a:spAutoFit/>
          </a:bodyPr>
          <a:lstStyle/>
          <a:p>
            <a:pPr algn="ctr"/>
            <a:r>
              <a:rPr lang="en-US" sz="1200" dirty="0">
                <a:latin typeface="Inter" panose="020B0502030000000004" pitchFamily="34" charset="0"/>
                <a:ea typeface="Inter" panose="020B0502030000000004" pitchFamily="34" charset="0"/>
                <a:cs typeface="Inter" panose="020B0502030000000004" pitchFamily="34" charset="0"/>
                <a:sym typeface="Play"/>
              </a:rPr>
              <a:t>Text</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image</a:t>
            </a:r>
            <a:endParaRPr lang="en-RU" sz="1200" dirty="0">
              <a:latin typeface="Inter" panose="020B0502030000000004" pitchFamily="34" charset="0"/>
              <a:ea typeface="Inter" panose="020B0502030000000004" pitchFamily="34" charset="0"/>
              <a:cs typeface="Inter" panose="020B0502030000000004" pitchFamily="34" charset="0"/>
            </a:endParaRPr>
          </a:p>
        </p:txBody>
      </p:sp>
      <p:sp>
        <p:nvSpPr>
          <p:cNvPr id="60" name="Rectangle 59">
            <a:extLst>
              <a:ext uri="{FF2B5EF4-FFF2-40B4-BE49-F238E27FC236}">
                <a16:creationId xmlns:a16="http://schemas.microsoft.com/office/drawing/2014/main" id="{82729DAF-D29D-BE43-B4FA-441D40949B54}"/>
              </a:ext>
            </a:extLst>
          </p:cNvPr>
          <p:cNvSpPr/>
          <p:nvPr/>
        </p:nvSpPr>
        <p:spPr>
          <a:xfrm>
            <a:off x="5456678" y="2608193"/>
            <a:ext cx="1143262" cy="646331"/>
          </a:xfrm>
          <a:prstGeom prst="rect">
            <a:avLst/>
          </a:prstGeom>
        </p:spPr>
        <p:txBody>
          <a:bodyPr wrap="none">
            <a:spAutoFit/>
          </a:bodyPr>
          <a:lstStyle/>
          <a:p>
            <a:pPr algn="ctr"/>
            <a:r>
              <a:rPr lang="en-US" sz="1200" dirty="0">
                <a:latin typeface="Inter" panose="020B0502030000000004" pitchFamily="34" charset="0"/>
                <a:ea typeface="Inter" panose="020B0502030000000004" pitchFamily="34" charset="0"/>
                <a:cs typeface="Inter" panose="020B0502030000000004" pitchFamily="34" charset="0"/>
                <a:sym typeface="Play"/>
              </a:rPr>
              <a:t>Text</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image</a:t>
            </a:r>
            <a:endParaRPr lang="ru-RU" sz="1200" dirty="0">
              <a:latin typeface="Inter" panose="020B0502030000000004" pitchFamily="34" charset="0"/>
              <a:ea typeface="Inter" panose="020B0502030000000004" pitchFamily="34" charset="0"/>
              <a:cs typeface="Inter" panose="020B0502030000000004" pitchFamily="34" charset="0"/>
              <a:sym typeface="Play"/>
            </a:endParaRPr>
          </a:p>
          <a:p>
            <a:pPr algn="ctr"/>
            <a:r>
              <a:rPr lang="en-US" sz="1200" dirty="0">
                <a:latin typeface="Inter" panose="020B0502030000000004" pitchFamily="34" charset="0"/>
                <a:ea typeface="Inter" panose="020B0502030000000004" pitchFamily="34" charset="0"/>
                <a:cs typeface="Inter" panose="020B0502030000000004" pitchFamily="34" charset="0"/>
                <a:sym typeface="Play"/>
              </a:rPr>
              <a:t>Text</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code</a:t>
            </a:r>
            <a:endParaRPr lang="ru-RU" sz="1200" dirty="0">
              <a:latin typeface="Inter" panose="020B0502030000000004" pitchFamily="34" charset="0"/>
              <a:ea typeface="Inter" panose="020B0502030000000004" pitchFamily="34" charset="0"/>
              <a:cs typeface="Inter" panose="020B0502030000000004" pitchFamily="34" charset="0"/>
              <a:sym typeface="Play"/>
            </a:endParaRPr>
          </a:p>
          <a:p>
            <a:pPr algn="ctr"/>
            <a:r>
              <a:rPr lang="en-US" sz="1200" dirty="0">
                <a:latin typeface="Inter" panose="020B0502030000000004" pitchFamily="34" charset="0"/>
                <a:ea typeface="Inter" panose="020B0502030000000004" pitchFamily="34" charset="0"/>
                <a:cs typeface="Inter" panose="020B0502030000000004" pitchFamily="34" charset="0"/>
                <a:sym typeface="Play"/>
              </a:rPr>
              <a:t>Text</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audio</a:t>
            </a:r>
            <a:endParaRPr lang="en-RU" sz="1200" dirty="0">
              <a:latin typeface="Inter" panose="020B0502030000000004" pitchFamily="34" charset="0"/>
              <a:ea typeface="Inter" panose="020B0502030000000004" pitchFamily="34" charset="0"/>
              <a:cs typeface="Inter" panose="020B0502030000000004" pitchFamily="34" charset="0"/>
            </a:endParaRPr>
          </a:p>
        </p:txBody>
      </p:sp>
      <p:sp>
        <p:nvSpPr>
          <p:cNvPr id="261" name="Google Shape;261;p42"/>
          <p:cNvSpPr txBox="1"/>
          <p:nvPr/>
        </p:nvSpPr>
        <p:spPr>
          <a:xfrm>
            <a:off x="8085870" y="3645534"/>
            <a:ext cx="3573600" cy="923289"/>
          </a:xfrm>
          <a:prstGeom prst="rect">
            <a:avLst/>
          </a:prstGeom>
          <a:noFill/>
          <a:ln>
            <a:noFill/>
          </a:ln>
        </p:spPr>
        <p:txBody>
          <a:bodyPr spcFirstLastPara="1" wrap="square" lIns="121900" tIns="121900" rIns="121900" bIns="121900" anchor="t" anchorCtr="0">
            <a:spAutoFit/>
          </a:bodyPr>
          <a:lstStyle/>
          <a:p>
            <a:pPr algn="ctr"/>
            <a:r>
              <a:rPr lang="en" sz="4400" b="1" dirty="0">
                <a:latin typeface="Inter" panose="020B0502030000000004" pitchFamily="34" charset="0"/>
                <a:ea typeface="Inter" panose="020B0502030000000004" pitchFamily="34" charset="0"/>
                <a:cs typeface="Inter" panose="020B0502030000000004" pitchFamily="34" charset="0"/>
                <a:sym typeface="Play"/>
              </a:rPr>
              <a:t>3</a:t>
            </a:r>
            <a:r>
              <a:rPr lang="en" sz="3600" b="1" dirty="0">
                <a:latin typeface="Inter" panose="020B0502030000000004" pitchFamily="34" charset="0"/>
                <a:ea typeface="Inter" panose="020B0502030000000004" pitchFamily="34" charset="0"/>
                <a:cs typeface="Inter" panose="020B0502030000000004" pitchFamily="34" charset="0"/>
                <a:sym typeface="Play"/>
              </a:rPr>
              <a:t>+</a:t>
            </a:r>
            <a:r>
              <a:rPr lang="en" b="1" dirty="0">
                <a:latin typeface="Inter" panose="020B0502030000000004" pitchFamily="34" charset="0"/>
                <a:ea typeface="Inter" panose="020B0502030000000004" pitchFamily="34" charset="0"/>
                <a:cs typeface="Inter" panose="020B0502030000000004" pitchFamily="34" charset="0"/>
                <a:sym typeface="Play"/>
              </a:rPr>
              <a:t> </a:t>
            </a:r>
            <a:r>
              <a:rPr lang="en" b="1" dirty="0" err="1">
                <a:latin typeface="Inter" panose="020B0502030000000004" pitchFamily="34" charset="0"/>
                <a:ea typeface="Inter" panose="020B0502030000000004" pitchFamily="34" charset="0"/>
                <a:cs typeface="Inter" panose="020B0502030000000004" pitchFamily="34" charset="0"/>
                <a:sym typeface="Play"/>
              </a:rPr>
              <a:t>модальнос</a:t>
            </a:r>
            <a:r>
              <a:rPr lang="ru-RU" b="1" dirty="0" err="1">
                <a:latin typeface="Inter" panose="020B0502030000000004" pitchFamily="34" charset="0"/>
                <a:ea typeface="Inter" panose="020B0502030000000004" pitchFamily="34" charset="0"/>
                <a:cs typeface="Inter" panose="020B0502030000000004" pitchFamily="34" charset="0"/>
                <a:sym typeface="Play"/>
              </a:rPr>
              <a:t>тей</a:t>
            </a:r>
            <a:endParaRPr lang="ru-RU" b="1" dirty="0">
              <a:latin typeface="Inter" panose="020B0502030000000004" pitchFamily="34" charset="0"/>
              <a:ea typeface="Inter" panose="020B0502030000000004" pitchFamily="34" charset="0"/>
              <a:cs typeface="Inter" panose="020B0502030000000004" pitchFamily="34" charset="0"/>
              <a:sym typeface="Play"/>
            </a:endParaRPr>
          </a:p>
        </p:txBody>
      </p:sp>
      <p:sp>
        <p:nvSpPr>
          <p:cNvPr id="61" name="Rectangle 60">
            <a:extLst>
              <a:ext uri="{FF2B5EF4-FFF2-40B4-BE49-F238E27FC236}">
                <a16:creationId xmlns:a16="http://schemas.microsoft.com/office/drawing/2014/main" id="{E0DA3D84-CED4-F14E-8A2E-4FCB47893DA9}"/>
              </a:ext>
            </a:extLst>
          </p:cNvPr>
          <p:cNvSpPr/>
          <p:nvPr/>
        </p:nvSpPr>
        <p:spPr>
          <a:xfrm>
            <a:off x="8324165" y="2590600"/>
            <a:ext cx="3319526" cy="461665"/>
          </a:xfrm>
          <a:prstGeom prst="rect">
            <a:avLst/>
          </a:prstGeom>
        </p:spPr>
        <p:txBody>
          <a:bodyPr wrap="square">
            <a:spAutoFit/>
          </a:bodyPr>
          <a:lstStyle/>
          <a:p>
            <a:pPr algn="ctr"/>
            <a:r>
              <a:rPr lang="en-US" sz="1200" dirty="0">
                <a:latin typeface="Inter" panose="020B0502030000000004" pitchFamily="34" charset="0"/>
                <a:ea typeface="Inter" panose="020B0502030000000004" pitchFamily="34" charset="0"/>
                <a:cs typeface="Inter" panose="020B0502030000000004" pitchFamily="34" charset="0"/>
                <a:sym typeface="Play"/>
              </a:rPr>
              <a:t>Text</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image</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audio</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code</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graph</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video</a:t>
            </a:r>
            <a:r>
              <a:rPr lang="ru-RU" sz="1200" dirty="0">
                <a:latin typeface="Inter" panose="020B0502030000000004" pitchFamily="34" charset="0"/>
                <a:ea typeface="Inter" panose="020B0502030000000004" pitchFamily="34" charset="0"/>
                <a:cs typeface="Inter" panose="020B0502030000000004" pitchFamily="34" charset="0"/>
                <a:sym typeface="Play"/>
              </a:rPr>
              <a:t> + </a:t>
            </a:r>
            <a:r>
              <a:rPr lang="en-US" sz="1200" dirty="0">
                <a:latin typeface="Inter" panose="020B0502030000000004" pitchFamily="34" charset="0"/>
                <a:ea typeface="Inter" panose="020B0502030000000004" pitchFamily="34" charset="0"/>
                <a:cs typeface="Inter" panose="020B0502030000000004" pitchFamily="34" charset="0"/>
                <a:sym typeface="Play"/>
              </a:rPr>
              <a:t>event sequences</a:t>
            </a:r>
            <a:endParaRPr lang="en-GB" sz="1200" dirty="0">
              <a:latin typeface="Inter" panose="020B0502030000000004" pitchFamily="34" charset="0"/>
              <a:ea typeface="Inter" panose="020B0502030000000004" pitchFamily="34" charset="0"/>
              <a:cs typeface="Inter" panose="020B0502030000000004" pitchFamily="34" charset="0"/>
              <a:sym typeface="Play"/>
            </a:endParaRPr>
          </a:p>
        </p:txBody>
      </p:sp>
      <p:sp>
        <p:nvSpPr>
          <p:cNvPr id="64" name="Rectangle 63">
            <a:extLst>
              <a:ext uri="{FF2B5EF4-FFF2-40B4-BE49-F238E27FC236}">
                <a16:creationId xmlns:a16="http://schemas.microsoft.com/office/drawing/2014/main" id="{83D29AB9-9ACE-C349-99BF-E6956485BC07}"/>
              </a:ext>
            </a:extLst>
          </p:cNvPr>
          <p:cNvSpPr/>
          <p:nvPr/>
        </p:nvSpPr>
        <p:spPr>
          <a:xfrm>
            <a:off x="0" y="3314645"/>
            <a:ext cx="12192000" cy="3543355"/>
          </a:xfrm>
          <a:prstGeom prst="rect">
            <a:avLst/>
          </a:prstGeom>
          <a:solidFill>
            <a:srgbClr val="F3F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sz="1600">
              <a:solidFill>
                <a:schemeClr val="tx1"/>
              </a:solidFill>
              <a:latin typeface="Inter" panose="020B0502030000000004" pitchFamily="34" charset="0"/>
              <a:ea typeface="Inter" panose="020B0502030000000004" pitchFamily="34" charset="0"/>
              <a:cs typeface="Inter" panose="020B0502030000000004" pitchFamily="34" charset="0"/>
            </a:endParaRPr>
          </a:p>
        </p:txBody>
      </p:sp>
      <p:sp>
        <p:nvSpPr>
          <p:cNvPr id="65" name="Google Shape;255;p42">
            <a:extLst>
              <a:ext uri="{FF2B5EF4-FFF2-40B4-BE49-F238E27FC236}">
                <a16:creationId xmlns:a16="http://schemas.microsoft.com/office/drawing/2014/main" id="{0FB77166-064A-DF44-899F-D56E03383E31}"/>
              </a:ext>
            </a:extLst>
          </p:cNvPr>
          <p:cNvSpPr/>
          <p:nvPr/>
        </p:nvSpPr>
        <p:spPr>
          <a:xfrm>
            <a:off x="415600" y="3314645"/>
            <a:ext cx="3413600" cy="3454400"/>
          </a:xfrm>
          <a:prstGeom prst="rect">
            <a:avLst/>
          </a:prstGeom>
          <a:solidFill>
            <a:srgbClr val="F2F6FC"/>
          </a:solidFill>
          <a:ln>
            <a:noFill/>
          </a:ln>
        </p:spPr>
        <p:txBody>
          <a:bodyPr spcFirstLastPara="1" wrap="square" lIns="121900" tIns="121900" rIns="121900" bIns="121900"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sp>
        <p:nvSpPr>
          <p:cNvPr id="66" name="Google Shape;256;p42">
            <a:extLst>
              <a:ext uri="{FF2B5EF4-FFF2-40B4-BE49-F238E27FC236}">
                <a16:creationId xmlns:a16="http://schemas.microsoft.com/office/drawing/2014/main" id="{A843846E-0F46-F447-98D7-A3AC5F45599F}"/>
              </a:ext>
            </a:extLst>
          </p:cNvPr>
          <p:cNvSpPr/>
          <p:nvPr/>
        </p:nvSpPr>
        <p:spPr>
          <a:xfrm>
            <a:off x="4389200" y="3314645"/>
            <a:ext cx="3413600" cy="3454400"/>
          </a:xfrm>
          <a:prstGeom prst="rect">
            <a:avLst/>
          </a:prstGeom>
          <a:solidFill>
            <a:srgbClr val="F2F6FC"/>
          </a:solidFill>
          <a:ln>
            <a:noFill/>
          </a:ln>
        </p:spPr>
        <p:txBody>
          <a:bodyPr spcFirstLastPara="1" wrap="square" lIns="121900" tIns="121900" rIns="121900" bIns="121900"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sp>
        <p:nvSpPr>
          <p:cNvPr id="67" name="Google Shape;258;p42">
            <a:extLst>
              <a:ext uri="{FF2B5EF4-FFF2-40B4-BE49-F238E27FC236}">
                <a16:creationId xmlns:a16="http://schemas.microsoft.com/office/drawing/2014/main" id="{615E74EB-E21D-3C4E-827C-F7C361C738F5}"/>
              </a:ext>
            </a:extLst>
          </p:cNvPr>
          <p:cNvSpPr/>
          <p:nvPr/>
        </p:nvSpPr>
        <p:spPr>
          <a:xfrm>
            <a:off x="8362800" y="3314645"/>
            <a:ext cx="3413600" cy="3454400"/>
          </a:xfrm>
          <a:prstGeom prst="rect">
            <a:avLst/>
          </a:prstGeom>
          <a:solidFill>
            <a:srgbClr val="F2F6FC"/>
          </a:solidFill>
          <a:ln>
            <a:noFill/>
          </a:ln>
        </p:spPr>
        <p:txBody>
          <a:bodyPr spcFirstLastPara="1" wrap="square" lIns="121900" tIns="121900" rIns="121900" bIns="121900" anchor="ctr" anchorCtr="0">
            <a:noAutofit/>
          </a:bodyPr>
          <a:lstStyle/>
          <a:p>
            <a:endParaRPr sz="2000" dirty="0">
              <a:latin typeface="Inter" panose="020B0502030000000004" pitchFamily="34" charset="0"/>
              <a:ea typeface="Inter" panose="020B0502030000000004" pitchFamily="34" charset="0"/>
              <a:cs typeface="Inter" panose="020B0502030000000004" pitchFamily="34" charset="0"/>
            </a:endParaRPr>
          </a:p>
        </p:txBody>
      </p:sp>
      <p:pic>
        <p:nvPicPr>
          <p:cNvPr id="81" name="Google Shape;278;p42">
            <a:extLst>
              <a:ext uri="{FF2B5EF4-FFF2-40B4-BE49-F238E27FC236}">
                <a16:creationId xmlns:a16="http://schemas.microsoft.com/office/drawing/2014/main" id="{A7A86C01-C762-EE4F-921E-5744E5CFFA28}"/>
              </a:ext>
            </a:extLst>
          </p:cNvPr>
          <p:cNvPicPr preferRelativeResize="0"/>
          <p:nvPr/>
        </p:nvPicPr>
        <p:blipFill rotWithShape="1">
          <a:blip r:embed="rId3">
            <a:alphaModFix/>
          </a:blip>
          <a:srcRect/>
          <a:stretch/>
        </p:blipFill>
        <p:spPr>
          <a:xfrm>
            <a:off x="2132113" y="3508818"/>
            <a:ext cx="1517760" cy="1299600"/>
          </a:xfrm>
          <a:prstGeom prst="rect">
            <a:avLst/>
          </a:prstGeom>
          <a:noFill/>
          <a:ln>
            <a:noFill/>
          </a:ln>
        </p:spPr>
      </p:pic>
      <p:grpSp>
        <p:nvGrpSpPr>
          <p:cNvPr id="82" name="Google Shape;279;p42">
            <a:extLst>
              <a:ext uri="{FF2B5EF4-FFF2-40B4-BE49-F238E27FC236}">
                <a16:creationId xmlns:a16="http://schemas.microsoft.com/office/drawing/2014/main" id="{4923D4CA-66CE-2941-93F2-B4CE42666B83}"/>
              </a:ext>
            </a:extLst>
          </p:cNvPr>
          <p:cNvGrpSpPr/>
          <p:nvPr/>
        </p:nvGrpSpPr>
        <p:grpSpPr>
          <a:xfrm>
            <a:off x="6139800" y="3508825"/>
            <a:ext cx="1463640" cy="1299600"/>
            <a:chOff x="6139800" y="1959480"/>
            <a:chExt cx="1463640" cy="1299600"/>
          </a:xfrm>
        </p:grpSpPr>
        <p:grpSp>
          <p:nvGrpSpPr>
            <p:cNvPr id="101" name="Google Shape;280;p42">
              <a:extLst>
                <a:ext uri="{FF2B5EF4-FFF2-40B4-BE49-F238E27FC236}">
                  <a16:creationId xmlns:a16="http://schemas.microsoft.com/office/drawing/2014/main" id="{922CA796-25DC-DC4C-9081-D3B84656E351}"/>
                </a:ext>
              </a:extLst>
            </p:cNvPr>
            <p:cNvGrpSpPr/>
            <p:nvPr/>
          </p:nvGrpSpPr>
          <p:grpSpPr>
            <a:xfrm>
              <a:off x="6139800" y="1959480"/>
              <a:ext cx="1442160" cy="1299600"/>
              <a:chOff x="6139800" y="1959480"/>
              <a:chExt cx="1442160" cy="1299600"/>
            </a:xfrm>
          </p:grpSpPr>
          <p:pic>
            <p:nvPicPr>
              <p:cNvPr id="107" name="Google Shape;281;p42">
                <a:extLst>
                  <a:ext uri="{FF2B5EF4-FFF2-40B4-BE49-F238E27FC236}">
                    <a16:creationId xmlns:a16="http://schemas.microsoft.com/office/drawing/2014/main" id="{F49CE93C-AAD4-EF45-9304-94A2C5A760DE}"/>
                  </a:ext>
                </a:extLst>
              </p:cNvPr>
              <p:cNvPicPr preferRelativeResize="0"/>
              <p:nvPr/>
            </p:nvPicPr>
            <p:blipFill rotWithShape="1">
              <a:blip r:embed="rId3">
                <a:alphaModFix/>
              </a:blip>
              <a:srcRect/>
              <a:stretch/>
            </p:blipFill>
            <p:spPr>
              <a:xfrm>
                <a:off x="6139800" y="1959480"/>
                <a:ext cx="1442160" cy="1299600"/>
              </a:xfrm>
              <a:prstGeom prst="rect">
                <a:avLst/>
              </a:prstGeom>
              <a:noFill/>
              <a:ln>
                <a:noFill/>
              </a:ln>
            </p:spPr>
          </p:pic>
          <p:sp>
            <p:nvSpPr>
              <p:cNvPr id="108" name="Google Shape;282;p42">
                <a:extLst>
                  <a:ext uri="{FF2B5EF4-FFF2-40B4-BE49-F238E27FC236}">
                    <a16:creationId xmlns:a16="http://schemas.microsoft.com/office/drawing/2014/main" id="{43EFDBAF-97DD-0F4B-9EDD-84B9AE5F8F7F}"/>
                  </a:ext>
                </a:extLst>
              </p:cNvPr>
              <p:cNvSpPr/>
              <p:nvPr/>
            </p:nvSpPr>
            <p:spPr>
              <a:xfrm>
                <a:off x="6257160" y="2041920"/>
                <a:ext cx="1274100" cy="1059600"/>
              </a:xfrm>
              <a:prstGeom prst="rect">
                <a:avLst/>
              </a:prstGeom>
              <a:solidFill>
                <a:schemeClr val="lt1"/>
              </a:solidFill>
              <a:ln>
                <a:noFill/>
              </a:ln>
            </p:spPr>
            <p:txBody>
              <a:bodyPr spcFirstLastPara="1" wrap="square" lIns="91433" tIns="91433" rIns="91433" bIns="91433"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grpSp>
        <p:grpSp>
          <p:nvGrpSpPr>
            <p:cNvPr id="102" name="Google Shape;283;p42">
              <a:extLst>
                <a:ext uri="{FF2B5EF4-FFF2-40B4-BE49-F238E27FC236}">
                  <a16:creationId xmlns:a16="http://schemas.microsoft.com/office/drawing/2014/main" id="{8C8758D2-7E49-9E44-9ED9-E1C1E8B9E3A9}"/>
                </a:ext>
              </a:extLst>
            </p:cNvPr>
            <p:cNvGrpSpPr/>
            <p:nvPr/>
          </p:nvGrpSpPr>
          <p:grpSpPr>
            <a:xfrm>
              <a:off x="6209280" y="1982520"/>
              <a:ext cx="1394160" cy="1238040"/>
              <a:chOff x="6209280" y="1982520"/>
              <a:chExt cx="1394160" cy="1238040"/>
            </a:xfrm>
          </p:grpSpPr>
          <p:grpSp>
            <p:nvGrpSpPr>
              <p:cNvPr id="103" name="Google Shape;284;p42">
                <a:extLst>
                  <a:ext uri="{FF2B5EF4-FFF2-40B4-BE49-F238E27FC236}">
                    <a16:creationId xmlns:a16="http://schemas.microsoft.com/office/drawing/2014/main" id="{0304A683-B0DF-FC42-9069-920C14D1ED1B}"/>
                  </a:ext>
                </a:extLst>
              </p:cNvPr>
              <p:cNvGrpSpPr/>
              <p:nvPr/>
            </p:nvGrpSpPr>
            <p:grpSpPr>
              <a:xfrm>
                <a:off x="6209280" y="1982520"/>
                <a:ext cx="1377720" cy="1238040"/>
                <a:chOff x="6209280" y="1982520"/>
                <a:chExt cx="1377720" cy="1238040"/>
              </a:xfrm>
            </p:grpSpPr>
            <p:pic>
              <p:nvPicPr>
                <p:cNvPr id="105" name="Google Shape;285;p42">
                  <a:extLst>
                    <a:ext uri="{FF2B5EF4-FFF2-40B4-BE49-F238E27FC236}">
                      <a16:creationId xmlns:a16="http://schemas.microsoft.com/office/drawing/2014/main" id="{2834C244-3AA5-DE40-97DF-898593CD8026}"/>
                    </a:ext>
                  </a:extLst>
                </p:cNvPr>
                <p:cNvPicPr preferRelativeResize="0"/>
                <p:nvPr/>
              </p:nvPicPr>
              <p:blipFill rotWithShape="1">
                <a:blip r:embed="rId4">
                  <a:alphaModFix/>
                </a:blip>
                <a:srcRect/>
                <a:stretch/>
              </p:blipFill>
              <p:spPr>
                <a:xfrm>
                  <a:off x="6209280" y="1982520"/>
                  <a:ext cx="1377720" cy="1238040"/>
                </a:xfrm>
                <a:prstGeom prst="rect">
                  <a:avLst/>
                </a:prstGeom>
                <a:noFill/>
                <a:ln>
                  <a:noFill/>
                </a:ln>
              </p:spPr>
            </p:pic>
            <p:sp>
              <p:nvSpPr>
                <p:cNvPr id="106" name="Google Shape;286;p42">
                  <a:extLst>
                    <a:ext uri="{FF2B5EF4-FFF2-40B4-BE49-F238E27FC236}">
                      <a16:creationId xmlns:a16="http://schemas.microsoft.com/office/drawing/2014/main" id="{624197E0-7425-D841-9C1F-8CCDD99DFCB1}"/>
                    </a:ext>
                  </a:extLst>
                </p:cNvPr>
                <p:cNvSpPr/>
                <p:nvPr/>
              </p:nvSpPr>
              <p:spPr>
                <a:xfrm>
                  <a:off x="6254280" y="2512800"/>
                  <a:ext cx="1227300" cy="519000"/>
                </a:xfrm>
                <a:prstGeom prst="rect">
                  <a:avLst/>
                </a:prstGeom>
                <a:solidFill>
                  <a:schemeClr val="lt1"/>
                </a:solidFill>
                <a:ln>
                  <a:noFill/>
                </a:ln>
              </p:spPr>
              <p:txBody>
                <a:bodyPr spcFirstLastPara="1" wrap="square" lIns="91433" tIns="91433" rIns="91433" bIns="91433"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grpSp>
          <p:sp>
            <p:nvSpPr>
              <p:cNvPr id="104" name="Google Shape;287;p42">
                <a:extLst>
                  <a:ext uri="{FF2B5EF4-FFF2-40B4-BE49-F238E27FC236}">
                    <a16:creationId xmlns:a16="http://schemas.microsoft.com/office/drawing/2014/main" id="{0B62D672-142A-894C-999C-973D2BE12CE6}"/>
                  </a:ext>
                </a:extLst>
              </p:cNvPr>
              <p:cNvSpPr/>
              <p:nvPr/>
            </p:nvSpPr>
            <p:spPr>
              <a:xfrm>
                <a:off x="6225840" y="2424240"/>
                <a:ext cx="1377600" cy="716700"/>
              </a:xfrm>
              <a:prstGeom prst="rect">
                <a:avLst/>
              </a:prstGeom>
              <a:noFill/>
              <a:ln>
                <a:noFill/>
              </a:ln>
            </p:spPr>
            <p:txBody>
              <a:bodyPr spcFirstLastPara="1" wrap="square" lIns="122033" tIns="122033" rIns="122033" bIns="122033" anchor="t" anchorCtr="0">
                <a:noAutofit/>
              </a:bodyPr>
              <a:lstStyle/>
              <a:p>
                <a:r>
                  <a:rPr lang="en" sz="700" b="1" dirty="0" err="1">
                    <a:latin typeface="Inter" panose="020B0502030000000004" pitchFamily="34" charset="0"/>
                    <a:ea typeface="Inter" panose="020B0502030000000004" pitchFamily="34" charset="0"/>
                    <a:cs typeface="Inter" panose="020B0502030000000004" pitchFamily="34" charset="0"/>
                    <a:sym typeface="Play"/>
                  </a:rPr>
                  <a:t>mGPT</a:t>
                </a:r>
                <a:r>
                  <a:rPr lang="en" sz="700" b="1" dirty="0">
                    <a:latin typeface="Inter" panose="020B0502030000000004" pitchFamily="34" charset="0"/>
                    <a:ea typeface="Inter" panose="020B0502030000000004" pitchFamily="34" charset="0"/>
                    <a:cs typeface="Inter" panose="020B0502030000000004" pitchFamily="34" charset="0"/>
                    <a:sym typeface="Play"/>
                  </a:rPr>
                  <a:t> large</a:t>
                </a:r>
                <a:endParaRPr sz="700" dirty="0">
                  <a:latin typeface="Inter" panose="020B0502030000000004" pitchFamily="34" charset="0"/>
                  <a:ea typeface="Inter" panose="020B0502030000000004" pitchFamily="34" charset="0"/>
                  <a:cs typeface="Inter" panose="020B0502030000000004" pitchFamily="34" charset="0"/>
                  <a:sym typeface="Arial"/>
                </a:endParaRPr>
              </a:p>
              <a:p>
                <a:pPr>
                  <a:spcBef>
                    <a:spcPts val="667"/>
                  </a:spcBef>
                </a:pPr>
                <a:r>
                  <a:rPr lang="en" sz="600" dirty="0" err="1">
                    <a:latin typeface="Inter" panose="020B0502030000000004" pitchFamily="34" charset="0"/>
                    <a:ea typeface="Inter" panose="020B0502030000000004" pitchFamily="34" charset="0"/>
                    <a:cs typeface="Inter" panose="020B0502030000000004" pitchFamily="34" charset="0"/>
                    <a:sym typeface="Arial"/>
                  </a:rPr>
                  <a:t>Мультиязычная</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en" sz="600" dirty="0" err="1">
                    <a:latin typeface="Inter" panose="020B0502030000000004" pitchFamily="34" charset="0"/>
                    <a:ea typeface="Inter" panose="020B0502030000000004" pitchFamily="34" charset="0"/>
                    <a:cs typeface="Inter" panose="020B0502030000000004" pitchFamily="34" charset="0"/>
                    <a:sym typeface="Arial"/>
                  </a:rPr>
                  <a:t>генерация</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en" sz="600" dirty="0" err="1">
                    <a:latin typeface="Inter" panose="020B0502030000000004" pitchFamily="34" charset="0"/>
                    <a:ea typeface="Inter" panose="020B0502030000000004" pitchFamily="34" charset="0"/>
                    <a:cs typeface="Inter" panose="020B0502030000000004" pitchFamily="34" charset="0"/>
                    <a:sym typeface="Arial"/>
                  </a:rPr>
                  <a:t>текста</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en" sz="600" dirty="0" err="1">
                    <a:latin typeface="Inter" panose="020B0502030000000004" pitchFamily="34" charset="0"/>
                    <a:ea typeface="Inter" panose="020B0502030000000004" pitchFamily="34" charset="0"/>
                    <a:cs typeface="Inter" panose="020B0502030000000004" pitchFamily="34" charset="0"/>
                    <a:sym typeface="Arial"/>
                  </a:rPr>
                  <a:t>на</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en" sz="600" dirty="0" err="1">
                    <a:latin typeface="Inter" panose="020B0502030000000004" pitchFamily="34" charset="0"/>
                    <a:ea typeface="Inter" panose="020B0502030000000004" pitchFamily="34" charset="0"/>
                    <a:cs typeface="Inter" panose="020B0502030000000004" pitchFamily="34" charset="0"/>
                    <a:sym typeface="Arial"/>
                  </a:rPr>
                  <a:t>любые</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en" sz="600" dirty="0" err="1">
                    <a:latin typeface="Inter" panose="020B0502030000000004" pitchFamily="34" charset="0"/>
                    <a:ea typeface="Inter" panose="020B0502030000000004" pitchFamily="34" charset="0"/>
                    <a:cs typeface="Inter" panose="020B0502030000000004" pitchFamily="34" charset="0"/>
                    <a:sym typeface="Arial"/>
                  </a:rPr>
                  <a:t>темы</a:t>
                </a:r>
                <a:r>
                  <a:rPr lang="en" sz="600" dirty="0">
                    <a:latin typeface="Inter" panose="020B0502030000000004" pitchFamily="34" charset="0"/>
                    <a:ea typeface="Inter" panose="020B0502030000000004" pitchFamily="34" charset="0"/>
                    <a:cs typeface="Inter" panose="020B0502030000000004" pitchFamily="34" charset="0"/>
                    <a:sym typeface="Arial"/>
                  </a:rPr>
                  <a:t>, 760 </a:t>
                </a:r>
                <a:r>
                  <a:rPr lang="en" sz="600" dirty="0" err="1">
                    <a:latin typeface="Inter" panose="020B0502030000000004" pitchFamily="34" charset="0"/>
                    <a:ea typeface="Inter" panose="020B0502030000000004" pitchFamily="34" charset="0"/>
                    <a:cs typeface="Inter" panose="020B0502030000000004" pitchFamily="34" charset="0"/>
                    <a:sym typeface="Arial"/>
                  </a:rPr>
                  <a:t>млн</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en" sz="600" dirty="0" err="1">
                    <a:latin typeface="Inter" panose="020B0502030000000004" pitchFamily="34" charset="0"/>
                    <a:ea typeface="Inter" panose="020B0502030000000004" pitchFamily="34" charset="0"/>
                    <a:cs typeface="Inter" panose="020B0502030000000004" pitchFamily="34" charset="0"/>
                    <a:sym typeface="Arial"/>
                  </a:rPr>
                  <a:t>параметров</a:t>
                </a:r>
                <a:endParaRPr sz="600" dirty="0">
                  <a:latin typeface="Inter" panose="020B0502030000000004" pitchFamily="34" charset="0"/>
                  <a:ea typeface="Inter" panose="020B0502030000000004" pitchFamily="34" charset="0"/>
                  <a:cs typeface="Inter" panose="020B0502030000000004" pitchFamily="34" charset="0"/>
                  <a:sym typeface="Arial"/>
                </a:endParaRPr>
              </a:p>
            </p:txBody>
          </p:sp>
        </p:grpSp>
      </p:grpSp>
      <p:grpSp>
        <p:nvGrpSpPr>
          <p:cNvPr id="97" name="Google Shape;289;p42">
            <a:extLst>
              <a:ext uri="{FF2B5EF4-FFF2-40B4-BE49-F238E27FC236}">
                <a16:creationId xmlns:a16="http://schemas.microsoft.com/office/drawing/2014/main" id="{2DFD8E4A-6DFD-9A49-BE59-D5E99132DAB5}"/>
              </a:ext>
            </a:extLst>
          </p:cNvPr>
          <p:cNvGrpSpPr/>
          <p:nvPr/>
        </p:nvGrpSpPr>
        <p:grpSpPr>
          <a:xfrm>
            <a:off x="568633" y="4913538"/>
            <a:ext cx="1517760" cy="1299600"/>
            <a:chOff x="808200" y="3362760"/>
            <a:chExt cx="1517760" cy="1299600"/>
          </a:xfrm>
        </p:grpSpPr>
        <p:pic>
          <p:nvPicPr>
            <p:cNvPr id="99" name="Google Shape;290;p42">
              <a:extLst>
                <a:ext uri="{FF2B5EF4-FFF2-40B4-BE49-F238E27FC236}">
                  <a16:creationId xmlns:a16="http://schemas.microsoft.com/office/drawing/2014/main" id="{B6994C6D-F9EB-2B40-ACAE-313F28F7B3F9}"/>
                </a:ext>
              </a:extLst>
            </p:cNvPr>
            <p:cNvPicPr preferRelativeResize="0"/>
            <p:nvPr/>
          </p:nvPicPr>
          <p:blipFill rotWithShape="1">
            <a:blip r:embed="rId3">
              <a:alphaModFix/>
            </a:blip>
            <a:srcRect/>
            <a:stretch/>
          </p:blipFill>
          <p:spPr>
            <a:xfrm>
              <a:off x="808200" y="3362760"/>
              <a:ext cx="1517760" cy="1299600"/>
            </a:xfrm>
            <a:prstGeom prst="rect">
              <a:avLst/>
            </a:prstGeom>
            <a:noFill/>
            <a:ln>
              <a:noFill/>
            </a:ln>
          </p:spPr>
        </p:pic>
        <p:sp>
          <p:nvSpPr>
            <p:cNvPr id="100" name="Google Shape;291;p42">
              <a:extLst>
                <a:ext uri="{FF2B5EF4-FFF2-40B4-BE49-F238E27FC236}">
                  <a16:creationId xmlns:a16="http://schemas.microsoft.com/office/drawing/2014/main" id="{53F823AD-3783-BA4E-A289-7A68D092535E}"/>
                </a:ext>
              </a:extLst>
            </p:cNvPr>
            <p:cNvSpPr/>
            <p:nvPr/>
          </p:nvSpPr>
          <p:spPr>
            <a:xfrm>
              <a:off x="925920" y="3445560"/>
              <a:ext cx="1274100" cy="1059600"/>
            </a:xfrm>
            <a:prstGeom prst="rect">
              <a:avLst/>
            </a:prstGeom>
            <a:solidFill>
              <a:schemeClr val="lt1"/>
            </a:solidFill>
            <a:ln>
              <a:noFill/>
            </a:ln>
          </p:spPr>
          <p:txBody>
            <a:bodyPr spcFirstLastPara="1" wrap="square" lIns="91433" tIns="91433" rIns="91433" bIns="91433"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grpSp>
      <p:pic>
        <p:nvPicPr>
          <p:cNvPr id="84" name="Google Shape;293;p42">
            <a:extLst>
              <a:ext uri="{FF2B5EF4-FFF2-40B4-BE49-F238E27FC236}">
                <a16:creationId xmlns:a16="http://schemas.microsoft.com/office/drawing/2014/main" id="{19F2307C-55C1-4F4F-BDFD-182D3DC44EBD}"/>
              </a:ext>
            </a:extLst>
          </p:cNvPr>
          <p:cNvPicPr preferRelativeResize="0"/>
          <p:nvPr/>
        </p:nvPicPr>
        <p:blipFill rotWithShape="1">
          <a:blip r:embed="rId5">
            <a:alphaModFix/>
          </a:blip>
          <a:srcRect/>
          <a:stretch/>
        </p:blipFill>
        <p:spPr>
          <a:xfrm>
            <a:off x="539106" y="3536585"/>
            <a:ext cx="1517767" cy="1270400"/>
          </a:xfrm>
          <a:prstGeom prst="rect">
            <a:avLst/>
          </a:prstGeom>
          <a:noFill/>
          <a:ln>
            <a:noFill/>
          </a:ln>
        </p:spPr>
      </p:pic>
      <p:grpSp>
        <p:nvGrpSpPr>
          <p:cNvPr id="93" name="Google Shape;295;p42">
            <a:extLst>
              <a:ext uri="{FF2B5EF4-FFF2-40B4-BE49-F238E27FC236}">
                <a16:creationId xmlns:a16="http://schemas.microsoft.com/office/drawing/2014/main" id="{06E67C55-7ED4-2946-A3D9-BA384F425E82}"/>
              </a:ext>
            </a:extLst>
          </p:cNvPr>
          <p:cNvGrpSpPr/>
          <p:nvPr/>
        </p:nvGrpSpPr>
        <p:grpSpPr>
          <a:xfrm>
            <a:off x="6167201" y="4914670"/>
            <a:ext cx="1517760" cy="1299600"/>
            <a:chOff x="4522013" y="1972640"/>
            <a:chExt cx="1517760" cy="1299600"/>
          </a:xfrm>
        </p:grpSpPr>
        <p:pic>
          <p:nvPicPr>
            <p:cNvPr id="95" name="Google Shape;296;p42">
              <a:extLst>
                <a:ext uri="{FF2B5EF4-FFF2-40B4-BE49-F238E27FC236}">
                  <a16:creationId xmlns:a16="http://schemas.microsoft.com/office/drawing/2014/main" id="{2081E915-72E1-9A4B-A8C0-4A0155A5E23F}"/>
                </a:ext>
              </a:extLst>
            </p:cNvPr>
            <p:cNvPicPr preferRelativeResize="0"/>
            <p:nvPr/>
          </p:nvPicPr>
          <p:blipFill rotWithShape="1">
            <a:blip r:embed="rId3">
              <a:alphaModFix/>
            </a:blip>
            <a:srcRect/>
            <a:stretch/>
          </p:blipFill>
          <p:spPr>
            <a:xfrm>
              <a:off x="4522013" y="1972640"/>
              <a:ext cx="1517760" cy="1299600"/>
            </a:xfrm>
            <a:prstGeom prst="rect">
              <a:avLst/>
            </a:prstGeom>
            <a:noFill/>
            <a:ln>
              <a:noFill/>
            </a:ln>
          </p:spPr>
        </p:pic>
        <p:sp>
          <p:nvSpPr>
            <p:cNvPr id="96" name="Google Shape;297;p42">
              <a:extLst>
                <a:ext uri="{FF2B5EF4-FFF2-40B4-BE49-F238E27FC236}">
                  <a16:creationId xmlns:a16="http://schemas.microsoft.com/office/drawing/2014/main" id="{2A575333-299E-7D43-B8E1-C0CED508C05F}"/>
                </a:ext>
              </a:extLst>
            </p:cNvPr>
            <p:cNvSpPr/>
            <p:nvPr/>
          </p:nvSpPr>
          <p:spPr>
            <a:xfrm>
              <a:off x="4628670" y="2048434"/>
              <a:ext cx="1274100" cy="1059600"/>
            </a:xfrm>
            <a:prstGeom prst="rect">
              <a:avLst/>
            </a:prstGeom>
            <a:solidFill>
              <a:schemeClr val="lt1"/>
            </a:solidFill>
            <a:ln>
              <a:noFill/>
            </a:ln>
          </p:spPr>
          <p:txBody>
            <a:bodyPr spcFirstLastPara="1" wrap="square" lIns="91433" tIns="91433" rIns="91433" bIns="91433"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grpSp>
      <p:grpSp>
        <p:nvGrpSpPr>
          <p:cNvPr id="88" name="Google Shape;301;p42">
            <a:extLst>
              <a:ext uri="{FF2B5EF4-FFF2-40B4-BE49-F238E27FC236}">
                <a16:creationId xmlns:a16="http://schemas.microsoft.com/office/drawing/2014/main" id="{16CF78F6-055A-434B-8116-408205DA445D}"/>
              </a:ext>
            </a:extLst>
          </p:cNvPr>
          <p:cNvGrpSpPr/>
          <p:nvPr/>
        </p:nvGrpSpPr>
        <p:grpSpPr>
          <a:xfrm>
            <a:off x="568633" y="4901979"/>
            <a:ext cx="3081240" cy="1299600"/>
            <a:chOff x="568633" y="3352634"/>
            <a:chExt cx="3081240" cy="1299600"/>
          </a:xfrm>
        </p:grpSpPr>
        <p:grpSp>
          <p:nvGrpSpPr>
            <p:cNvPr id="89" name="Google Shape;302;p42">
              <a:extLst>
                <a:ext uri="{FF2B5EF4-FFF2-40B4-BE49-F238E27FC236}">
                  <a16:creationId xmlns:a16="http://schemas.microsoft.com/office/drawing/2014/main" id="{29061B98-1031-1041-BA24-CB03DB94A2C1}"/>
                </a:ext>
              </a:extLst>
            </p:cNvPr>
            <p:cNvGrpSpPr/>
            <p:nvPr/>
          </p:nvGrpSpPr>
          <p:grpSpPr>
            <a:xfrm>
              <a:off x="2132113" y="3352634"/>
              <a:ext cx="1517760" cy="1299600"/>
              <a:chOff x="2132113" y="3352634"/>
              <a:chExt cx="1517760" cy="1299600"/>
            </a:xfrm>
          </p:grpSpPr>
          <p:pic>
            <p:nvPicPr>
              <p:cNvPr id="91" name="Google Shape;303;p42">
                <a:extLst>
                  <a:ext uri="{FF2B5EF4-FFF2-40B4-BE49-F238E27FC236}">
                    <a16:creationId xmlns:a16="http://schemas.microsoft.com/office/drawing/2014/main" id="{30D6D6DC-6553-964F-A586-6822797141D8}"/>
                  </a:ext>
                </a:extLst>
              </p:cNvPr>
              <p:cNvPicPr preferRelativeResize="0"/>
              <p:nvPr/>
            </p:nvPicPr>
            <p:blipFill rotWithShape="1">
              <a:blip r:embed="rId3">
                <a:alphaModFix/>
              </a:blip>
              <a:srcRect/>
              <a:stretch/>
            </p:blipFill>
            <p:spPr>
              <a:xfrm>
                <a:off x="2132113" y="3352634"/>
                <a:ext cx="1517760" cy="1299600"/>
              </a:xfrm>
              <a:prstGeom prst="rect">
                <a:avLst/>
              </a:prstGeom>
              <a:noFill/>
              <a:ln>
                <a:noFill/>
              </a:ln>
            </p:spPr>
          </p:pic>
          <p:sp>
            <p:nvSpPr>
              <p:cNvPr id="92" name="Google Shape;304;p42">
                <a:extLst>
                  <a:ext uri="{FF2B5EF4-FFF2-40B4-BE49-F238E27FC236}">
                    <a16:creationId xmlns:a16="http://schemas.microsoft.com/office/drawing/2014/main" id="{42947DB0-4715-AC4E-83A1-94D79399B358}"/>
                  </a:ext>
                </a:extLst>
              </p:cNvPr>
              <p:cNvSpPr/>
              <p:nvPr/>
            </p:nvSpPr>
            <p:spPr>
              <a:xfrm>
                <a:off x="2265727" y="3421440"/>
                <a:ext cx="1274100" cy="1059600"/>
              </a:xfrm>
              <a:prstGeom prst="rect">
                <a:avLst/>
              </a:prstGeom>
              <a:solidFill>
                <a:schemeClr val="lt1"/>
              </a:solidFill>
              <a:ln>
                <a:noFill/>
              </a:ln>
            </p:spPr>
            <p:txBody>
              <a:bodyPr spcFirstLastPara="1" wrap="square" lIns="91433" tIns="91433" rIns="91433" bIns="91433"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grpSp>
        <p:pic>
          <p:nvPicPr>
            <p:cNvPr id="90" name="Google Shape;305;p42">
              <a:extLst>
                <a:ext uri="{FF2B5EF4-FFF2-40B4-BE49-F238E27FC236}">
                  <a16:creationId xmlns:a16="http://schemas.microsoft.com/office/drawing/2014/main" id="{5D1B289F-DC80-3842-AA0A-BB56CDAC3302}"/>
                </a:ext>
              </a:extLst>
            </p:cNvPr>
            <p:cNvPicPr preferRelativeResize="0"/>
            <p:nvPr/>
          </p:nvPicPr>
          <p:blipFill rotWithShape="1">
            <a:blip r:embed="rId4">
              <a:alphaModFix/>
            </a:blip>
            <a:srcRect/>
            <a:stretch/>
          </p:blipFill>
          <p:spPr>
            <a:xfrm>
              <a:off x="568633" y="3377880"/>
              <a:ext cx="1377720" cy="1238040"/>
            </a:xfrm>
            <a:prstGeom prst="rect">
              <a:avLst/>
            </a:prstGeom>
            <a:noFill/>
            <a:ln>
              <a:noFill/>
            </a:ln>
          </p:spPr>
        </p:pic>
      </p:grpSp>
      <p:pic>
        <p:nvPicPr>
          <p:cNvPr id="79" name="Google Shape;276;p42">
            <a:extLst>
              <a:ext uri="{FF2B5EF4-FFF2-40B4-BE49-F238E27FC236}">
                <a16:creationId xmlns:a16="http://schemas.microsoft.com/office/drawing/2014/main" id="{88325FB2-DF6C-1D4A-92FA-E3B016DD7D26}"/>
              </a:ext>
            </a:extLst>
          </p:cNvPr>
          <p:cNvPicPr preferRelativeResize="0"/>
          <p:nvPr/>
        </p:nvPicPr>
        <p:blipFill rotWithShape="1">
          <a:blip r:embed="rId6">
            <a:alphaModFix/>
          </a:blip>
          <a:srcRect t="1299" b="4556"/>
          <a:stretch/>
        </p:blipFill>
        <p:spPr>
          <a:xfrm>
            <a:off x="2213917" y="4927225"/>
            <a:ext cx="1377720" cy="1278720"/>
          </a:xfrm>
          <a:prstGeom prst="rect">
            <a:avLst/>
          </a:prstGeom>
          <a:noFill/>
          <a:ln>
            <a:noFill/>
          </a:ln>
        </p:spPr>
      </p:pic>
      <p:sp>
        <p:nvSpPr>
          <p:cNvPr id="10" name="Заголовок 9">
            <a:extLst>
              <a:ext uri="{FF2B5EF4-FFF2-40B4-BE49-F238E27FC236}">
                <a16:creationId xmlns:a16="http://schemas.microsoft.com/office/drawing/2014/main" id="{76E27020-984A-F141-AA85-4E495EE05036}"/>
              </a:ext>
            </a:extLst>
          </p:cNvPr>
          <p:cNvSpPr>
            <a:spLocks noGrp="1"/>
          </p:cNvSpPr>
          <p:nvPr>
            <p:ph type="title"/>
          </p:nvPr>
        </p:nvSpPr>
        <p:spPr>
          <a:xfrm>
            <a:off x="695325" y="728664"/>
            <a:ext cx="10801350" cy="861774"/>
          </a:xfrm>
        </p:spPr>
        <p:txBody>
          <a:bodyPr/>
          <a:lstStyle/>
          <a:p>
            <a:pPr>
              <a:lnSpc>
                <a:spcPct val="100000"/>
              </a:lnSpc>
              <a:spcBef>
                <a:spcPts val="1200"/>
              </a:spcBef>
            </a:pPr>
            <a:r>
              <a:rPr lang="en-US" dirty="0">
                <a:solidFill>
                  <a:schemeClr val="tx1"/>
                </a:solidFill>
                <a:latin typeface="Inter" panose="020B0502030000000004" pitchFamily="34" charset="0"/>
                <a:ea typeface="Inter" panose="020B0502030000000004" pitchFamily="34" charset="0"/>
                <a:cs typeface="Inter" panose="020B0502030000000004" pitchFamily="34" charset="0"/>
              </a:rPr>
              <a:t>Experience of </a:t>
            </a:r>
            <a:r>
              <a:rPr lang="en-US" dirty="0">
                <a:latin typeface="Inter" panose="020B0502030000000004" pitchFamily="34" charset="0"/>
                <a:ea typeface="Inter" panose="020B0502030000000004" pitchFamily="34" charset="0"/>
                <a:cs typeface="Inter" panose="020B0502030000000004" pitchFamily="34" charset="0"/>
              </a:rPr>
              <a:t>AIRI</a:t>
            </a:r>
            <a:r>
              <a:rPr lang="en-US" dirty="0">
                <a:solidFill>
                  <a:schemeClr val="tx1"/>
                </a:solidFill>
                <a:latin typeface="Inter" panose="020B0502030000000004" pitchFamily="34" charset="0"/>
                <a:ea typeface="Inter" panose="020B0502030000000004" pitchFamily="34" charset="0"/>
                <a:cs typeface="Inter" panose="020B0502030000000004" pitchFamily="34" charset="0"/>
              </a:rPr>
              <a:t> and Sber</a:t>
            </a:r>
            <a:br>
              <a:rPr lang="en-GB" b="0" dirty="0">
                <a:solidFill>
                  <a:schemeClr val="tx1"/>
                </a:solidFill>
                <a:latin typeface="Inter" panose="020B0502030000000004" pitchFamily="34" charset="0"/>
                <a:ea typeface="Inter" panose="020B0502030000000004" pitchFamily="34" charset="0"/>
                <a:cs typeface="Inter" panose="020B0502030000000004" pitchFamily="34" charset="0"/>
              </a:rPr>
            </a:br>
            <a:endParaRPr lang="ru-RU" dirty="0">
              <a:latin typeface="Inter" panose="020B0502030000000004" pitchFamily="34" charset="0"/>
              <a:ea typeface="Inter" panose="020B0502030000000004" pitchFamily="34" charset="0"/>
              <a:cs typeface="Inter" panose="020B0502030000000004" pitchFamily="34" charset="0"/>
            </a:endParaRPr>
          </a:p>
        </p:txBody>
      </p:sp>
      <p:pic>
        <p:nvPicPr>
          <p:cNvPr id="19" name="Рисунок 18">
            <a:extLst>
              <a:ext uri="{FF2B5EF4-FFF2-40B4-BE49-F238E27FC236}">
                <a16:creationId xmlns:a16="http://schemas.microsoft.com/office/drawing/2014/main" id="{2C6C8989-EC43-6492-3FA4-0140A30F5D6F}"/>
              </a:ext>
            </a:extLst>
          </p:cNvPr>
          <p:cNvPicPr>
            <a:picLocks noChangeAspect="1"/>
          </p:cNvPicPr>
          <p:nvPr/>
        </p:nvPicPr>
        <p:blipFill>
          <a:blip r:embed="rId7"/>
          <a:stretch>
            <a:fillRect/>
          </a:stretch>
        </p:blipFill>
        <p:spPr>
          <a:xfrm>
            <a:off x="6217168" y="4924550"/>
            <a:ext cx="1393729" cy="1289720"/>
          </a:xfrm>
          <a:prstGeom prst="roundRect">
            <a:avLst/>
          </a:prstGeom>
        </p:spPr>
      </p:pic>
      <p:grpSp>
        <p:nvGrpSpPr>
          <p:cNvPr id="20" name="Группа 19">
            <a:extLst>
              <a:ext uri="{FF2B5EF4-FFF2-40B4-BE49-F238E27FC236}">
                <a16:creationId xmlns:a16="http://schemas.microsoft.com/office/drawing/2014/main" id="{547E9E6D-5FFF-5FB7-028D-032CE8096032}"/>
              </a:ext>
            </a:extLst>
          </p:cNvPr>
          <p:cNvGrpSpPr/>
          <p:nvPr/>
        </p:nvGrpSpPr>
        <p:grpSpPr>
          <a:xfrm>
            <a:off x="4510548" y="3485683"/>
            <a:ext cx="1517760" cy="1299600"/>
            <a:chOff x="4526491" y="4911663"/>
            <a:chExt cx="1517760" cy="1299600"/>
          </a:xfrm>
        </p:grpSpPr>
        <p:pic>
          <p:nvPicPr>
            <p:cNvPr id="21" name="Google Shape;296;p42">
              <a:extLst>
                <a:ext uri="{FF2B5EF4-FFF2-40B4-BE49-F238E27FC236}">
                  <a16:creationId xmlns:a16="http://schemas.microsoft.com/office/drawing/2014/main" id="{85C06936-DF6D-E45E-0310-30AFECD174B2}"/>
                </a:ext>
              </a:extLst>
            </p:cNvPr>
            <p:cNvPicPr preferRelativeResize="0"/>
            <p:nvPr/>
          </p:nvPicPr>
          <p:blipFill rotWithShape="1">
            <a:blip r:embed="rId3">
              <a:alphaModFix/>
            </a:blip>
            <a:srcRect/>
            <a:stretch/>
          </p:blipFill>
          <p:spPr>
            <a:xfrm>
              <a:off x="4526491" y="4911663"/>
              <a:ext cx="1517760" cy="1299600"/>
            </a:xfrm>
            <a:prstGeom prst="rect">
              <a:avLst/>
            </a:prstGeom>
            <a:noFill/>
            <a:ln>
              <a:noFill/>
            </a:ln>
          </p:spPr>
        </p:pic>
        <p:sp>
          <p:nvSpPr>
            <p:cNvPr id="22" name="Google Shape;297;p42">
              <a:extLst>
                <a:ext uri="{FF2B5EF4-FFF2-40B4-BE49-F238E27FC236}">
                  <a16:creationId xmlns:a16="http://schemas.microsoft.com/office/drawing/2014/main" id="{2C5DACAE-C550-9848-BC84-A9BA324BC7CA}"/>
                </a:ext>
              </a:extLst>
            </p:cNvPr>
            <p:cNvSpPr/>
            <p:nvPr/>
          </p:nvSpPr>
          <p:spPr>
            <a:xfrm>
              <a:off x="4633148" y="4987457"/>
              <a:ext cx="1274100" cy="1059600"/>
            </a:xfrm>
            <a:prstGeom prst="rect">
              <a:avLst/>
            </a:prstGeom>
            <a:solidFill>
              <a:schemeClr val="lt1"/>
            </a:solidFill>
            <a:ln>
              <a:noFill/>
            </a:ln>
          </p:spPr>
          <p:txBody>
            <a:bodyPr spcFirstLastPara="1" wrap="square" lIns="91433" tIns="91433" rIns="91433" bIns="91433"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grpSp>
      <p:grpSp>
        <p:nvGrpSpPr>
          <p:cNvPr id="39" name="Группа 38">
            <a:extLst>
              <a:ext uri="{FF2B5EF4-FFF2-40B4-BE49-F238E27FC236}">
                <a16:creationId xmlns:a16="http://schemas.microsoft.com/office/drawing/2014/main" id="{1C39800B-C974-2D7B-B86D-CF561A67BE57}"/>
              </a:ext>
            </a:extLst>
          </p:cNvPr>
          <p:cNvGrpSpPr/>
          <p:nvPr/>
        </p:nvGrpSpPr>
        <p:grpSpPr>
          <a:xfrm>
            <a:off x="4516478" y="4950060"/>
            <a:ext cx="1522054" cy="1529426"/>
            <a:chOff x="4516478" y="4950060"/>
            <a:chExt cx="1522054" cy="1529426"/>
          </a:xfrm>
        </p:grpSpPr>
        <p:grpSp>
          <p:nvGrpSpPr>
            <p:cNvPr id="14" name="Группа 13">
              <a:extLst>
                <a:ext uri="{FF2B5EF4-FFF2-40B4-BE49-F238E27FC236}">
                  <a16:creationId xmlns:a16="http://schemas.microsoft.com/office/drawing/2014/main" id="{2A7D6241-74F4-B946-6FF7-786ABFD05C4B}"/>
                </a:ext>
              </a:extLst>
            </p:cNvPr>
            <p:cNvGrpSpPr/>
            <p:nvPr/>
          </p:nvGrpSpPr>
          <p:grpSpPr>
            <a:xfrm>
              <a:off x="4516478" y="4950060"/>
              <a:ext cx="1517760" cy="1299600"/>
              <a:chOff x="4526491" y="4911663"/>
              <a:chExt cx="1517760" cy="1299600"/>
            </a:xfrm>
          </p:grpSpPr>
          <p:pic>
            <p:nvPicPr>
              <p:cNvPr id="15" name="Google Shape;296;p42">
                <a:extLst>
                  <a:ext uri="{FF2B5EF4-FFF2-40B4-BE49-F238E27FC236}">
                    <a16:creationId xmlns:a16="http://schemas.microsoft.com/office/drawing/2014/main" id="{AF9D95AB-6192-DACC-8B7C-E028A598A77E}"/>
                  </a:ext>
                </a:extLst>
              </p:cNvPr>
              <p:cNvPicPr preferRelativeResize="0"/>
              <p:nvPr/>
            </p:nvPicPr>
            <p:blipFill rotWithShape="1">
              <a:blip r:embed="rId3">
                <a:alphaModFix/>
              </a:blip>
              <a:srcRect/>
              <a:stretch/>
            </p:blipFill>
            <p:spPr>
              <a:xfrm>
                <a:off x="4526491" y="4911663"/>
                <a:ext cx="1517760" cy="1299600"/>
              </a:xfrm>
              <a:prstGeom prst="rect">
                <a:avLst/>
              </a:prstGeom>
              <a:noFill/>
              <a:ln>
                <a:noFill/>
              </a:ln>
            </p:spPr>
          </p:pic>
          <p:sp>
            <p:nvSpPr>
              <p:cNvPr id="16" name="Google Shape;297;p42">
                <a:extLst>
                  <a:ext uri="{FF2B5EF4-FFF2-40B4-BE49-F238E27FC236}">
                    <a16:creationId xmlns:a16="http://schemas.microsoft.com/office/drawing/2014/main" id="{9879971B-B611-FCDF-C9C1-7B018E5CD943}"/>
                  </a:ext>
                </a:extLst>
              </p:cNvPr>
              <p:cNvSpPr/>
              <p:nvPr/>
            </p:nvSpPr>
            <p:spPr>
              <a:xfrm>
                <a:off x="4631168" y="4967694"/>
                <a:ext cx="1274100" cy="1059600"/>
              </a:xfrm>
              <a:prstGeom prst="rect">
                <a:avLst/>
              </a:prstGeom>
              <a:solidFill>
                <a:schemeClr val="lt1"/>
              </a:solidFill>
              <a:ln>
                <a:noFill/>
              </a:ln>
            </p:spPr>
            <p:txBody>
              <a:bodyPr spcFirstLastPara="1" wrap="square" lIns="91433" tIns="91433" rIns="91433" bIns="91433"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grpSp>
        <p:sp>
          <p:nvSpPr>
            <p:cNvPr id="75" name="Google Shape;272;p42">
              <a:extLst>
                <a:ext uri="{FF2B5EF4-FFF2-40B4-BE49-F238E27FC236}">
                  <a16:creationId xmlns:a16="http://schemas.microsoft.com/office/drawing/2014/main" id="{741AC62C-4AF2-004B-A1ED-D2942C36AB2B}"/>
                </a:ext>
              </a:extLst>
            </p:cNvPr>
            <p:cNvSpPr/>
            <p:nvPr/>
          </p:nvSpPr>
          <p:spPr>
            <a:xfrm>
              <a:off x="4578132" y="5336486"/>
              <a:ext cx="1460400" cy="1143000"/>
            </a:xfrm>
            <a:prstGeom prst="rect">
              <a:avLst/>
            </a:prstGeom>
            <a:noFill/>
            <a:ln>
              <a:noFill/>
            </a:ln>
          </p:spPr>
          <p:txBody>
            <a:bodyPr spcFirstLastPara="1" wrap="square" lIns="122033" tIns="122033" rIns="122033" bIns="122033" anchor="t" anchorCtr="0">
              <a:noAutofit/>
            </a:bodyPr>
            <a:lstStyle/>
            <a:p>
              <a:endParaRPr lang="ru-RU" sz="900" b="1" dirty="0">
                <a:latin typeface="Inter" panose="020B0502030000000004" pitchFamily="34" charset="0"/>
                <a:ea typeface="Inter" panose="020B0502030000000004" pitchFamily="34" charset="0"/>
                <a:cs typeface="Inter" panose="020B0502030000000004" pitchFamily="34" charset="0"/>
                <a:sym typeface="Play"/>
              </a:endParaRPr>
            </a:p>
            <a:p>
              <a:r>
                <a:rPr lang="en" sz="900" b="1" dirty="0">
                  <a:latin typeface="Inter" panose="020B0502030000000004" pitchFamily="34" charset="0"/>
                  <a:ea typeface="Inter" panose="020B0502030000000004" pitchFamily="34" charset="0"/>
                  <a:cs typeface="Inter" panose="020B0502030000000004" pitchFamily="34" charset="0"/>
                  <a:sym typeface="Play"/>
                </a:rPr>
                <a:t>RUDOLPH 2.7B</a:t>
              </a:r>
              <a:endParaRPr sz="900" b="1" dirty="0">
                <a:latin typeface="Inter" panose="020B0502030000000004" pitchFamily="34" charset="0"/>
                <a:ea typeface="Inter" panose="020B0502030000000004" pitchFamily="34" charset="0"/>
                <a:cs typeface="Inter" panose="020B0502030000000004" pitchFamily="34" charset="0"/>
                <a:sym typeface="Arial"/>
              </a:endParaRPr>
            </a:p>
            <a:p>
              <a:pPr>
                <a:spcBef>
                  <a:spcPts val="667"/>
                </a:spcBef>
              </a:pPr>
              <a:r>
                <a:rPr lang="en" sz="600" dirty="0" err="1">
                  <a:latin typeface="Inter" panose="020B0502030000000004" pitchFamily="34" charset="0"/>
                  <a:ea typeface="Inter" panose="020B0502030000000004" pitchFamily="34" charset="0"/>
                  <a:cs typeface="Inter" panose="020B0502030000000004" pitchFamily="34" charset="0"/>
                  <a:sym typeface="Arial"/>
                </a:rPr>
                <a:t>Мультимодальная</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en" sz="600" dirty="0" err="1">
                  <a:latin typeface="Inter" panose="020B0502030000000004" pitchFamily="34" charset="0"/>
                  <a:ea typeface="Inter" panose="020B0502030000000004" pitchFamily="34" charset="0"/>
                  <a:cs typeface="Inter" panose="020B0502030000000004" pitchFamily="34" charset="0"/>
                  <a:sym typeface="Arial"/>
                </a:rPr>
                <a:t>архитектура</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en" sz="600" dirty="0" err="1">
                  <a:latin typeface="Inter" panose="020B0502030000000004" pitchFamily="34" charset="0"/>
                  <a:ea typeface="Inter" panose="020B0502030000000004" pitchFamily="34" charset="0"/>
                  <a:cs typeface="Inter" panose="020B0502030000000004" pitchFamily="34" charset="0"/>
                  <a:sym typeface="Arial"/>
                </a:rPr>
                <a:t>для</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en" sz="600" dirty="0" err="1">
                  <a:latin typeface="Inter" panose="020B0502030000000004" pitchFamily="34" charset="0"/>
                  <a:ea typeface="Inter" panose="020B0502030000000004" pitchFamily="34" charset="0"/>
                  <a:cs typeface="Inter" panose="020B0502030000000004" pitchFamily="34" charset="0"/>
                  <a:sym typeface="Arial"/>
                </a:rPr>
                <a:t>решения</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ru-RU" sz="600" dirty="0">
                  <a:latin typeface="Inter" panose="020B0502030000000004" pitchFamily="34" charset="0"/>
                  <a:ea typeface="Inter" panose="020B0502030000000004" pitchFamily="34" charset="0"/>
                  <a:cs typeface="Inter" panose="020B0502030000000004" pitchFamily="34" charset="0"/>
                  <a:sym typeface="Arial"/>
                </a:rPr>
                <a:t>задач на стыке изображений и текстов</a:t>
              </a:r>
              <a:endParaRPr sz="600" dirty="0">
                <a:latin typeface="Inter" panose="020B0502030000000004" pitchFamily="34" charset="0"/>
                <a:ea typeface="Inter" panose="020B0502030000000004" pitchFamily="34" charset="0"/>
                <a:cs typeface="Inter" panose="020B0502030000000004" pitchFamily="34" charset="0"/>
                <a:sym typeface="Arial"/>
              </a:endParaRPr>
            </a:p>
          </p:txBody>
        </p:sp>
        <p:pic>
          <p:nvPicPr>
            <p:cNvPr id="76" name="Google Shape;273;p42">
              <a:extLst>
                <a:ext uri="{FF2B5EF4-FFF2-40B4-BE49-F238E27FC236}">
                  <a16:creationId xmlns:a16="http://schemas.microsoft.com/office/drawing/2014/main" id="{EF23EBA0-BBF2-5A48-917D-92D0B60410E1}"/>
                </a:ext>
              </a:extLst>
            </p:cNvPr>
            <p:cNvPicPr preferRelativeResize="0"/>
            <p:nvPr/>
          </p:nvPicPr>
          <p:blipFill rotWithShape="1">
            <a:blip r:embed="rId8">
              <a:alphaModFix/>
            </a:blip>
            <a:srcRect/>
            <a:stretch/>
          </p:blipFill>
          <p:spPr>
            <a:xfrm>
              <a:off x="4628670" y="5037709"/>
              <a:ext cx="399600" cy="376920"/>
            </a:xfrm>
            <a:prstGeom prst="rect">
              <a:avLst/>
            </a:prstGeom>
            <a:noFill/>
            <a:ln>
              <a:noFill/>
            </a:ln>
          </p:spPr>
        </p:pic>
      </p:grpSp>
      <p:pic>
        <p:nvPicPr>
          <p:cNvPr id="24" name="Рисунок 23">
            <a:extLst>
              <a:ext uri="{FF2B5EF4-FFF2-40B4-BE49-F238E27FC236}">
                <a16:creationId xmlns:a16="http://schemas.microsoft.com/office/drawing/2014/main" id="{DCBC0EED-48BC-4CD4-4B02-0C0A603DD610}"/>
              </a:ext>
            </a:extLst>
          </p:cNvPr>
          <p:cNvPicPr>
            <a:picLocks noChangeAspect="1"/>
          </p:cNvPicPr>
          <p:nvPr/>
        </p:nvPicPr>
        <p:blipFill>
          <a:blip r:embed="rId9"/>
          <a:stretch>
            <a:fillRect/>
          </a:stretch>
        </p:blipFill>
        <p:spPr>
          <a:xfrm>
            <a:off x="4621155" y="3526568"/>
            <a:ext cx="1274100" cy="1210639"/>
          </a:xfrm>
          <a:prstGeom prst="roundRect">
            <a:avLst/>
          </a:prstGeom>
        </p:spPr>
      </p:pic>
      <p:grpSp>
        <p:nvGrpSpPr>
          <p:cNvPr id="53" name="Группа 52">
            <a:extLst>
              <a:ext uri="{FF2B5EF4-FFF2-40B4-BE49-F238E27FC236}">
                <a16:creationId xmlns:a16="http://schemas.microsoft.com/office/drawing/2014/main" id="{A5B876D1-C2AF-A54A-C459-20C73811163B}"/>
              </a:ext>
            </a:extLst>
          </p:cNvPr>
          <p:cNvGrpSpPr/>
          <p:nvPr/>
        </p:nvGrpSpPr>
        <p:grpSpPr>
          <a:xfrm>
            <a:off x="10281664" y="3551538"/>
            <a:ext cx="1409145" cy="1299600"/>
            <a:chOff x="4526491" y="4911663"/>
            <a:chExt cx="1517760" cy="1299600"/>
          </a:xfrm>
        </p:grpSpPr>
        <p:pic>
          <p:nvPicPr>
            <p:cNvPr id="62" name="Google Shape;296;p42">
              <a:extLst>
                <a:ext uri="{FF2B5EF4-FFF2-40B4-BE49-F238E27FC236}">
                  <a16:creationId xmlns:a16="http://schemas.microsoft.com/office/drawing/2014/main" id="{4C264AD7-7E70-94E0-A4F9-1167EC0DC14C}"/>
                </a:ext>
              </a:extLst>
            </p:cNvPr>
            <p:cNvPicPr preferRelativeResize="0"/>
            <p:nvPr/>
          </p:nvPicPr>
          <p:blipFill rotWithShape="1">
            <a:blip r:embed="rId3">
              <a:alphaModFix/>
            </a:blip>
            <a:srcRect/>
            <a:stretch/>
          </p:blipFill>
          <p:spPr>
            <a:xfrm>
              <a:off x="4526491" y="4911663"/>
              <a:ext cx="1517760" cy="1299600"/>
            </a:xfrm>
            <a:prstGeom prst="rect">
              <a:avLst/>
            </a:prstGeom>
            <a:noFill/>
            <a:ln>
              <a:noFill/>
            </a:ln>
          </p:spPr>
        </p:pic>
        <p:sp>
          <p:nvSpPr>
            <p:cNvPr id="114" name="Google Shape;297;p42">
              <a:extLst>
                <a:ext uri="{FF2B5EF4-FFF2-40B4-BE49-F238E27FC236}">
                  <a16:creationId xmlns:a16="http://schemas.microsoft.com/office/drawing/2014/main" id="{9FD81DE0-60E9-53EF-0A76-22C7E447912B}"/>
                </a:ext>
              </a:extLst>
            </p:cNvPr>
            <p:cNvSpPr/>
            <p:nvPr/>
          </p:nvSpPr>
          <p:spPr>
            <a:xfrm>
              <a:off x="4633148" y="4987457"/>
              <a:ext cx="1274100" cy="1059600"/>
            </a:xfrm>
            <a:prstGeom prst="rect">
              <a:avLst/>
            </a:prstGeom>
            <a:solidFill>
              <a:schemeClr val="lt1"/>
            </a:solidFill>
            <a:ln>
              <a:noFill/>
            </a:ln>
          </p:spPr>
          <p:txBody>
            <a:bodyPr spcFirstLastPara="1" wrap="square" lIns="91433" tIns="91433" rIns="91433" bIns="91433"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grpSp>
      <p:sp>
        <p:nvSpPr>
          <p:cNvPr id="55" name="Google Shape;272;p42">
            <a:extLst>
              <a:ext uri="{FF2B5EF4-FFF2-40B4-BE49-F238E27FC236}">
                <a16:creationId xmlns:a16="http://schemas.microsoft.com/office/drawing/2014/main" id="{5E45C813-3EFD-AF20-3309-55D744BA2A1C}"/>
              </a:ext>
            </a:extLst>
          </p:cNvPr>
          <p:cNvSpPr/>
          <p:nvPr/>
        </p:nvSpPr>
        <p:spPr>
          <a:xfrm>
            <a:off x="10243205" y="4095477"/>
            <a:ext cx="1489217" cy="723652"/>
          </a:xfrm>
          <a:prstGeom prst="rect">
            <a:avLst/>
          </a:prstGeom>
          <a:noFill/>
          <a:ln>
            <a:noFill/>
          </a:ln>
        </p:spPr>
        <p:txBody>
          <a:bodyPr spcFirstLastPara="1" wrap="square" lIns="122033" tIns="122033" rIns="122033" bIns="122033" anchor="t" anchorCtr="0">
            <a:noAutofit/>
          </a:bodyPr>
          <a:lstStyle/>
          <a:p>
            <a:r>
              <a:rPr lang="en-US" sz="700" b="1" dirty="0">
                <a:latin typeface="Inter" panose="020B0502030000000004" pitchFamily="34" charset="0"/>
                <a:ea typeface="Inter" panose="020B0502030000000004" pitchFamily="34" charset="0"/>
                <a:cs typeface="Inter" panose="020B0502030000000004" pitchFamily="34" charset="0"/>
                <a:sym typeface="Play"/>
              </a:rPr>
              <a:t>Kandinsky 3.0</a:t>
            </a:r>
            <a:endParaRPr sz="700" dirty="0">
              <a:latin typeface="Inter" panose="020B0502030000000004" pitchFamily="34" charset="0"/>
              <a:ea typeface="Inter" panose="020B0502030000000004" pitchFamily="34" charset="0"/>
              <a:cs typeface="Inter" panose="020B0502030000000004" pitchFamily="34" charset="0"/>
              <a:sym typeface="Arial"/>
            </a:endParaRPr>
          </a:p>
          <a:p>
            <a:pPr>
              <a:spcBef>
                <a:spcPts val="667"/>
              </a:spcBef>
            </a:pPr>
            <a:r>
              <a:rPr lang="ru-RU" sz="600" dirty="0">
                <a:latin typeface="Inter" panose="020B0502030000000004" pitchFamily="34" charset="0"/>
                <a:ea typeface="Inter" panose="020B0502030000000004" pitchFamily="34" charset="0"/>
                <a:cs typeface="Inter" panose="020B0502030000000004" pitchFamily="34" charset="0"/>
                <a:sym typeface="Arial"/>
              </a:rPr>
              <a:t>Мультиязычная диффузионная модель генерации изображений по тексту</a:t>
            </a:r>
            <a:r>
              <a:rPr lang="en-US" sz="600" dirty="0">
                <a:latin typeface="Inter" panose="020B0502030000000004" pitchFamily="34" charset="0"/>
                <a:ea typeface="Inter" panose="020B0502030000000004" pitchFamily="34" charset="0"/>
                <a:cs typeface="Inter" panose="020B0502030000000004" pitchFamily="34" charset="0"/>
                <a:sym typeface="Arial"/>
              </a:rPr>
              <a:t>, </a:t>
            </a:r>
            <a:r>
              <a:rPr lang="ru-RU" sz="600" dirty="0">
                <a:latin typeface="Inter" panose="020B0502030000000004" pitchFamily="34" charset="0"/>
                <a:ea typeface="Inter" panose="020B0502030000000004" pitchFamily="34" charset="0"/>
                <a:cs typeface="Inter" panose="020B0502030000000004" pitchFamily="34" charset="0"/>
                <a:sym typeface="Arial"/>
              </a:rPr>
              <a:t>улучшенная архитектура</a:t>
            </a:r>
            <a:endParaRPr lang="en-US" sz="600" dirty="0">
              <a:latin typeface="Inter" panose="020B0502030000000004" pitchFamily="34" charset="0"/>
              <a:ea typeface="Inter" panose="020B0502030000000004" pitchFamily="34" charset="0"/>
              <a:cs typeface="Inter" panose="020B0502030000000004" pitchFamily="34" charset="0"/>
              <a:sym typeface="Arial"/>
            </a:endParaRPr>
          </a:p>
        </p:txBody>
      </p:sp>
      <p:pic>
        <p:nvPicPr>
          <p:cNvPr id="56" name="Google Shape;273;p42">
            <a:extLst>
              <a:ext uri="{FF2B5EF4-FFF2-40B4-BE49-F238E27FC236}">
                <a16:creationId xmlns:a16="http://schemas.microsoft.com/office/drawing/2014/main" id="{5770F4C0-7F03-F737-453E-F68B7F994245}"/>
              </a:ext>
            </a:extLst>
          </p:cNvPr>
          <p:cNvPicPr preferRelativeResize="0"/>
          <p:nvPr/>
        </p:nvPicPr>
        <p:blipFill rotWithShape="1">
          <a:blip r:embed="rId8">
            <a:alphaModFix/>
          </a:blip>
          <a:srcRect/>
          <a:stretch/>
        </p:blipFill>
        <p:spPr>
          <a:xfrm>
            <a:off x="10393856" y="3639187"/>
            <a:ext cx="399600" cy="376920"/>
          </a:xfrm>
          <a:prstGeom prst="rect">
            <a:avLst/>
          </a:prstGeom>
          <a:noFill/>
          <a:ln>
            <a:noFill/>
          </a:ln>
        </p:spPr>
      </p:pic>
      <p:grpSp>
        <p:nvGrpSpPr>
          <p:cNvPr id="115" name="Группа 114">
            <a:extLst>
              <a:ext uri="{FF2B5EF4-FFF2-40B4-BE49-F238E27FC236}">
                <a16:creationId xmlns:a16="http://schemas.microsoft.com/office/drawing/2014/main" id="{742A6ABE-0F95-B6F3-09F0-253DB8238E82}"/>
              </a:ext>
            </a:extLst>
          </p:cNvPr>
          <p:cNvGrpSpPr/>
          <p:nvPr/>
        </p:nvGrpSpPr>
        <p:grpSpPr>
          <a:xfrm>
            <a:off x="8671216" y="4950060"/>
            <a:ext cx="1409145" cy="1582655"/>
            <a:chOff x="4516478" y="4950060"/>
            <a:chExt cx="1517760" cy="1582655"/>
          </a:xfrm>
        </p:grpSpPr>
        <p:grpSp>
          <p:nvGrpSpPr>
            <p:cNvPr id="116" name="Группа 115">
              <a:extLst>
                <a:ext uri="{FF2B5EF4-FFF2-40B4-BE49-F238E27FC236}">
                  <a16:creationId xmlns:a16="http://schemas.microsoft.com/office/drawing/2014/main" id="{6759D1A0-8094-6B8C-24F9-1306ED3F966A}"/>
                </a:ext>
              </a:extLst>
            </p:cNvPr>
            <p:cNvGrpSpPr/>
            <p:nvPr/>
          </p:nvGrpSpPr>
          <p:grpSpPr>
            <a:xfrm>
              <a:off x="4516478" y="4950060"/>
              <a:ext cx="1517760" cy="1299600"/>
              <a:chOff x="4526491" y="4911663"/>
              <a:chExt cx="1517760" cy="1299600"/>
            </a:xfrm>
          </p:grpSpPr>
          <p:pic>
            <p:nvPicPr>
              <p:cNvPr id="119" name="Google Shape;296;p42">
                <a:extLst>
                  <a:ext uri="{FF2B5EF4-FFF2-40B4-BE49-F238E27FC236}">
                    <a16:creationId xmlns:a16="http://schemas.microsoft.com/office/drawing/2014/main" id="{29525ABB-6F37-7966-DC2B-75572FA06665}"/>
                  </a:ext>
                </a:extLst>
              </p:cNvPr>
              <p:cNvPicPr preferRelativeResize="0"/>
              <p:nvPr/>
            </p:nvPicPr>
            <p:blipFill rotWithShape="1">
              <a:blip r:embed="rId3">
                <a:alphaModFix/>
              </a:blip>
              <a:srcRect/>
              <a:stretch/>
            </p:blipFill>
            <p:spPr>
              <a:xfrm>
                <a:off x="4526491" y="4911663"/>
                <a:ext cx="1517760" cy="1299600"/>
              </a:xfrm>
              <a:prstGeom prst="rect">
                <a:avLst/>
              </a:prstGeom>
              <a:noFill/>
              <a:ln>
                <a:noFill/>
              </a:ln>
            </p:spPr>
          </p:pic>
          <p:sp>
            <p:nvSpPr>
              <p:cNvPr id="120" name="Google Shape;297;p42">
                <a:extLst>
                  <a:ext uri="{FF2B5EF4-FFF2-40B4-BE49-F238E27FC236}">
                    <a16:creationId xmlns:a16="http://schemas.microsoft.com/office/drawing/2014/main" id="{24D4F0E5-A395-DF90-C24D-0E45D090BDE0}"/>
                  </a:ext>
                </a:extLst>
              </p:cNvPr>
              <p:cNvSpPr/>
              <p:nvPr/>
            </p:nvSpPr>
            <p:spPr>
              <a:xfrm>
                <a:off x="4633148" y="4987457"/>
                <a:ext cx="1274100" cy="1059600"/>
              </a:xfrm>
              <a:prstGeom prst="rect">
                <a:avLst/>
              </a:prstGeom>
              <a:solidFill>
                <a:schemeClr val="lt1"/>
              </a:solidFill>
              <a:ln>
                <a:noFill/>
              </a:ln>
            </p:spPr>
            <p:txBody>
              <a:bodyPr spcFirstLastPara="1" wrap="square" lIns="91433" tIns="91433" rIns="91433" bIns="91433" anchor="ctr" anchorCtr="0">
                <a:noAutofit/>
              </a:bodyPr>
              <a:lstStyle/>
              <a:p>
                <a:endParaRPr sz="2000">
                  <a:latin typeface="Inter" panose="020B0502030000000004" pitchFamily="34" charset="0"/>
                  <a:ea typeface="Inter" panose="020B0502030000000004" pitchFamily="34" charset="0"/>
                  <a:cs typeface="Inter" panose="020B0502030000000004" pitchFamily="34" charset="0"/>
                </a:endParaRPr>
              </a:p>
            </p:txBody>
          </p:sp>
        </p:grpSp>
        <p:sp>
          <p:nvSpPr>
            <p:cNvPr id="117" name="Google Shape;272;p42">
              <a:extLst>
                <a:ext uri="{FF2B5EF4-FFF2-40B4-BE49-F238E27FC236}">
                  <a16:creationId xmlns:a16="http://schemas.microsoft.com/office/drawing/2014/main" id="{257EB8C4-553E-2C0F-64CF-A5304AECEF9F}"/>
                </a:ext>
              </a:extLst>
            </p:cNvPr>
            <p:cNvSpPr/>
            <p:nvPr/>
          </p:nvSpPr>
          <p:spPr>
            <a:xfrm>
              <a:off x="4529865" y="5734207"/>
              <a:ext cx="1456597" cy="798508"/>
            </a:xfrm>
            <a:prstGeom prst="rect">
              <a:avLst/>
            </a:prstGeom>
            <a:noFill/>
            <a:ln>
              <a:noFill/>
            </a:ln>
          </p:spPr>
          <p:txBody>
            <a:bodyPr spcFirstLastPara="1" wrap="square" lIns="122033" tIns="122033" rIns="122033" bIns="122033" anchor="t" anchorCtr="0">
              <a:noAutofit/>
            </a:bodyPr>
            <a:lstStyle/>
            <a:p>
              <a:r>
                <a:rPr lang="ru-RU" sz="600" dirty="0">
                  <a:latin typeface="Inter" panose="020B0502030000000004" pitchFamily="34" charset="0"/>
                  <a:ea typeface="Inter" panose="020B0502030000000004" pitchFamily="34" charset="0"/>
                  <a:cs typeface="Inter" panose="020B0502030000000004" pitchFamily="34" charset="0"/>
                  <a:sym typeface="Arial"/>
                </a:rPr>
                <a:t>Мультимодальная архитектура для решения задач на стыке изображений и текстов</a:t>
              </a:r>
            </a:p>
          </p:txBody>
        </p:sp>
      </p:grpSp>
      <p:pic>
        <p:nvPicPr>
          <p:cNvPr id="28" name="Рисунок 27" descr="Изображение выглядит как снимок экрана, Прямоугольник, Графика, Цвет электрик&#10;&#10;Автоматически созданное описание">
            <a:extLst>
              <a:ext uri="{FF2B5EF4-FFF2-40B4-BE49-F238E27FC236}">
                <a16:creationId xmlns:a16="http://schemas.microsoft.com/office/drawing/2014/main" id="{50275080-4251-12F1-6175-D69E75050E4C}"/>
              </a:ext>
            </a:extLst>
          </p:cNvPr>
          <p:cNvPicPr>
            <a:picLocks noChangeAspect="1"/>
          </p:cNvPicPr>
          <p:nvPr/>
        </p:nvPicPr>
        <p:blipFill>
          <a:blip r:embed="rId10"/>
          <a:stretch>
            <a:fillRect/>
          </a:stretch>
        </p:blipFill>
        <p:spPr>
          <a:xfrm>
            <a:off x="4573838" y="4990316"/>
            <a:ext cx="523761" cy="536747"/>
          </a:xfrm>
          <a:prstGeom prst="round2SameRect">
            <a:avLst/>
          </a:prstGeom>
        </p:spPr>
      </p:pic>
      <p:pic>
        <p:nvPicPr>
          <p:cNvPr id="33" name="Рисунок 32">
            <a:extLst>
              <a:ext uri="{FF2B5EF4-FFF2-40B4-BE49-F238E27FC236}">
                <a16:creationId xmlns:a16="http://schemas.microsoft.com/office/drawing/2014/main" id="{A6257944-2258-DFE0-ED75-C31063298562}"/>
              </a:ext>
            </a:extLst>
          </p:cNvPr>
          <p:cNvPicPr>
            <a:picLocks noChangeAspect="1"/>
          </p:cNvPicPr>
          <p:nvPr/>
        </p:nvPicPr>
        <p:blipFill>
          <a:blip r:embed="rId11"/>
          <a:stretch>
            <a:fillRect/>
          </a:stretch>
        </p:blipFill>
        <p:spPr>
          <a:xfrm>
            <a:off x="8749849" y="5086372"/>
            <a:ext cx="948315" cy="395082"/>
          </a:xfrm>
          <a:prstGeom prst="rect">
            <a:avLst/>
          </a:prstGeom>
        </p:spPr>
      </p:pic>
      <p:pic>
        <p:nvPicPr>
          <p:cNvPr id="37" name="Рисунок 36" descr="Изображение выглядит как Красочность, искусство, картина, Графика&#10;&#10;Автоматически созданное описание">
            <a:extLst>
              <a:ext uri="{FF2B5EF4-FFF2-40B4-BE49-F238E27FC236}">
                <a16:creationId xmlns:a16="http://schemas.microsoft.com/office/drawing/2014/main" id="{4A56F265-0C92-DC20-1F15-75D66919BE78}"/>
              </a:ext>
            </a:extLst>
          </p:cNvPr>
          <p:cNvPicPr>
            <a:picLocks noChangeAspect="1"/>
          </p:cNvPicPr>
          <p:nvPr/>
        </p:nvPicPr>
        <p:blipFill>
          <a:blip r:embed="rId12"/>
          <a:stretch>
            <a:fillRect/>
          </a:stretch>
        </p:blipFill>
        <p:spPr>
          <a:xfrm>
            <a:off x="10343615" y="3573796"/>
            <a:ext cx="542780" cy="481891"/>
          </a:xfrm>
          <a:prstGeom prst="round2SameRect">
            <a:avLst/>
          </a:prstGeom>
        </p:spPr>
      </p:pic>
      <p:cxnSp>
        <p:nvCxnSpPr>
          <p:cNvPr id="25" name="Прямая соединительная линия 24">
            <a:extLst>
              <a:ext uri="{FF2B5EF4-FFF2-40B4-BE49-F238E27FC236}">
                <a16:creationId xmlns:a16="http://schemas.microsoft.com/office/drawing/2014/main" id="{F7D6269E-6BB7-154B-BCC8-FFF354293C26}"/>
              </a:ext>
            </a:extLst>
          </p:cNvPr>
          <p:cNvCxnSpPr>
            <a:cxnSpLocks/>
          </p:cNvCxnSpPr>
          <p:nvPr/>
        </p:nvCxnSpPr>
        <p:spPr>
          <a:xfrm>
            <a:off x="695325" y="1970848"/>
            <a:ext cx="10801350" cy="0"/>
          </a:xfrm>
          <a:prstGeom prst="line">
            <a:avLst/>
          </a:prstGeom>
          <a:ln w="22225">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7" name="Овал 26">
            <a:extLst>
              <a:ext uri="{FF2B5EF4-FFF2-40B4-BE49-F238E27FC236}">
                <a16:creationId xmlns:a16="http://schemas.microsoft.com/office/drawing/2014/main" id="{12B8878C-5610-844A-92FC-FF147DD69433}"/>
              </a:ext>
            </a:extLst>
          </p:cNvPr>
          <p:cNvSpPr/>
          <p:nvPr/>
        </p:nvSpPr>
        <p:spPr>
          <a:xfrm>
            <a:off x="1942400" y="1880848"/>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110" name="Rectangle 1">
            <a:extLst>
              <a:ext uri="{FF2B5EF4-FFF2-40B4-BE49-F238E27FC236}">
                <a16:creationId xmlns:a16="http://schemas.microsoft.com/office/drawing/2014/main" id="{2FD0A68D-EC41-3644-A503-60D3E0CB152D}"/>
              </a:ext>
            </a:extLst>
          </p:cNvPr>
          <p:cNvSpPr/>
          <p:nvPr/>
        </p:nvSpPr>
        <p:spPr>
          <a:xfrm>
            <a:off x="5719993" y="1487412"/>
            <a:ext cx="688009" cy="338554"/>
          </a:xfrm>
          <a:prstGeom prst="rect">
            <a:avLst/>
          </a:prstGeom>
        </p:spPr>
        <p:txBody>
          <a:bodyPr wrap="none" lIns="0" tIns="0" rIns="0" bIns="46800">
            <a:noAutofit/>
          </a:bodyPr>
          <a:lstStyle/>
          <a:p>
            <a:pPr algn="ctr"/>
            <a:r>
              <a:rPr lang="ru-RU" sz="1200" dirty="0">
                <a:solidFill>
                  <a:schemeClr val="tx2"/>
                </a:solidFill>
                <a:latin typeface="Inter" panose="020B0502030000000004" pitchFamily="34" charset="0"/>
                <a:ea typeface="Inter" panose="020B0502030000000004" pitchFamily="34" charset="0"/>
                <a:cs typeface="Inter" panose="020B0502030000000004" pitchFamily="34" charset="0"/>
                <a:sym typeface="Play"/>
              </a:rPr>
              <a:t>2022</a:t>
            </a:r>
            <a:endParaRPr lang="en-RU" sz="1200" dirty="0">
              <a:solidFill>
                <a:schemeClr val="tx2"/>
              </a:solidFill>
              <a:latin typeface="Inter" panose="020B0502030000000004" pitchFamily="34" charset="0"/>
              <a:ea typeface="Inter" panose="020B0502030000000004" pitchFamily="34" charset="0"/>
              <a:cs typeface="Inter" panose="020B0502030000000004" pitchFamily="34" charset="0"/>
            </a:endParaRPr>
          </a:p>
        </p:txBody>
      </p:sp>
      <p:sp>
        <p:nvSpPr>
          <p:cNvPr id="111" name="Rectangle 1">
            <a:extLst>
              <a:ext uri="{FF2B5EF4-FFF2-40B4-BE49-F238E27FC236}">
                <a16:creationId xmlns:a16="http://schemas.microsoft.com/office/drawing/2014/main" id="{B975F281-C9A6-0C47-9897-BD05B88D9A19}"/>
              </a:ext>
            </a:extLst>
          </p:cNvPr>
          <p:cNvSpPr/>
          <p:nvPr/>
        </p:nvSpPr>
        <p:spPr>
          <a:xfrm>
            <a:off x="9344391" y="1486810"/>
            <a:ext cx="1298753" cy="338554"/>
          </a:xfrm>
          <a:prstGeom prst="rect">
            <a:avLst/>
          </a:prstGeom>
        </p:spPr>
        <p:txBody>
          <a:bodyPr wrap="none" lIns="0" tIns="0" rIns="0" bIns="46800">
            <a:noAutofit/>
          </a:bodyPr>
          <a:lstStyle/>
          <a:p>
            <a:r>
              <a:rPr lang="en" sz="1200" dirty="0">
                <a:solidFill>
                  <a:schemeClr val="tx2"/>
                </a:solidFill>
                <a:latin typeface="Inter" panose="020B0502030000000004" pitchFamily="34" charset="0"/>
                <a:ea typeface="Inter" panose="020B0502030000000004" pitchFamily="34" charset="0"/>
                <a:cs typeface="Inter" panose="020B0502030000000004" pitchFamily="34" charset="0"/>
                <a:sym typeface="Play"/>
              </a:rPr>
              <a:t>202</a:t>
            </a:r>
            <a:r>
              <a:rPr lang="ru-RU" sz="1200" dirty="0">
                <a:solidFill>
                  <a:schemeClr val="tx2"/>
                </a:solidFill>
                <a:latin typeface="Inter" panose="020B0502030000000004" pitchFamily="34" charset="0"/>
                <a:ea typeface="Inter" panose="020B0502030000000004" pitchFamily="34" charset="0"/>
                <a:cs typeface="Inter" panose="020B0502030000000004" pitchFamily="34" charset="0"/>
                <a:sym typeface="Play"/>
              </a:rPr>
              <a:t>3–2024</a:t>
            </a:r>
            <a:endParaRPr lang="en-RU" sz="1200" dirty="0">
              <a:solidFill>
                <a:schemeClr val="tx2"/>
              </a:solidFill>
              <a:latin typeface="Inter" panose="020B0502030000000004" pitchFamily="34" charset="0"/>
              <a:ea typeface="Inter" panose="020B0502030000000004" pitchFamily="34" charset="0"/>
              <a:cs typeface="Inter" panose="020B0502030000000004" pitchFamily="34" charset="0"/>
            </a:endParaRPr>
          </a:p>
        </p:txBody>
      </p:sp>
      <p:sp>
        <p:nvSpPr>
          <p:cNvPr id="118" name="Google Shape;259;p42">
            <a:extLst>
              <a:ext uri="{FF2B5EF4-FFF2-40B4-BE49-F238E27FC236}">
                <a16:creationId xmlns:a16="http://schemas.microsoft.com/office/drawing/2014/main" id="{19C9F354-D734-564C-9AE8-AE85CDF80343}"/>
              </a:ext>
            </a:extLst>
          </p:cNvPr>
          <p:cNvSpPr txBox="1"/>
          <p:nvPr/>
        </p:nvSpPr>
        <p:spPr>
          <a:xfrm>
            <a:off x="8674554" y="2000685"/>
            <a:ext cx="2618748" cy="569569"/>
          </a:xfrm>
          <a:prstGeom prst="rect">
            <a:avLst/>
          </a:prstGeom>
          <a:noFill/>
          <a:ln>
            <a:noFill/>
          </a:ln>
        </p:spPr>
        <p:txBody>
          <a:bodyPr spcFirstLastPara="1" wrap="square" lIns="0" tIns="0" rIns="0" bIns="0" anchor="t" anchorCtr="0">
            <a:noAutofit/>
          </a:bodyPr>
          <a:lstStyle/>
          <a:p>
            <a:pPr algn="ctr">
              <a:spcBef>
                <a:spcPts val="300"/>
              </a:spcBef>
              <a:buSzPts val="900"/>
              <a:defRPr/>
            </a:pPr>
            <a:r>
              <a:rPr lang="ru-RU" sz="3200" dirty="0">
                <a:ea typeface="Inter Medium" panose="020B0502030000000004" pitchFamily="34" charset="0"/>
                <a:cs typeface="Inter Medium" panose="020B0502030000000004" pitchFamily="34" charset="0"/>
                <a:sym typeface="Play"/>
              </a:rPr>
              <a:t>3+ </a:t>
            </a:r>
            <a:r>
              <a:rPr lang="en" sz="2000" kern="0" dirty="0">
                <a:latin typeface="Inter Medium" panose="020B0502030000000004" pitchFamily="34" charset="0"/>
                <a:ea typeface="Inter Medium" panose="020B0502030000000004" pitchFamily="34" charset="0"/>
                <a:cs typeface="Inter Medium" panose="020B0502030000000004" pitchFamily="34" charset="0"/>
                <a:sym typeface="Play"/>
              </a:rPr>
              <a:t>modalities</a:t>
            </a:r>
          </a:p>
        </p:txBody>
      </p:sp>
      <p:sp>
        <p:nvSpPr>
          <p:cNvPr id="121" name="Овал 120">
            <a:extLst>
              <a:ext uri="{FF2B5EF4-FFF2-40B4-BE49-F238E27FC236}">
                <a16:creationId xmlns:a16="http://schemas.microsoft.com/office/drawing/2014/main" id="{8D47CB28-F705-5242-92A3-66057E9694A1}"/>
              </a:ext>
            </a:extLst>
          </p:cNvPr>
          <p:cNvSpPr/>
          <p:nvPr/>
        </p:nvSpPr>
        <p:spPr>
          <a:xfrm>
            <a:off x="5957188" y="1880848"/>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122" name="Овал 121">
            <a:extLst>
              <a:ext uri="{FF2B5EF4-FFF2-40B4-BE49-F238E27FC236}">
                <a16:creationId xmlns:a16="http://schemas.microsoft.com/office/drawing/2014/main" id="{47DD39FC-0B91-D144-ABC6-A32523A739B7}"/>
              </a:ext>
            </a:extLst>
          </p:cNvPr>
          <p:cNvSpPr/>
          <p:nvPr/>
        </p:nvSpPr>
        <p:spPr>
          <a:xfrm>
            <a:off x="9671938" y="1880848"/>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5" name="Прямоугольник 4">
            <a:extLst>
              <a:ext uri="{FF2B5EF4-FFF2-40B4-BE49-F238E27FC236}">
                <a16:creationId xmlns:a16="http://schemas.microsoft.com/office/drawing/2014/main" id="{D65C015D-F0F0-A045-8DB5-DA10F6DFD9C4}"/>
              </a:ext>
            </a:extLst>
          </p:cNvPr>
          <p:cNvSpPr/>
          <p:nvPr/>
        </p:nvSpPr>
        <p:spPr>
          <a:xfrm>
            <a:off x="495720" y="4823235"/>
            <a:ext cx="3223102" cy="163817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94" name="Прямоугольник 93">
            <a:extLst>
              <a:ext uri="{FF2B5EF4-FFF2-40B4-BE49-F238E27FC236}">
                <a16:creationId xmlns:a16="http://schemas.microsoft.com/office/drawing/2014/main" id="{4E3E9553-E85A-524F-BDE1-0D708A05CE9C}"/>
              </a:ext>
            </a:extLst>
          </p:cNvPr>
          <p:cNvSpPr/>
          <p:nvPr/>
        </p:nvSpPr>
        <p:spPr>
          <a:xfrm>
            <a:off x="4376902" y="4832826"/>
            <a:ext cx="3469124" cy="16285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98" name="Прямоугольник 97">
            <a:extLst>
              <a:ext uri="{FF2B5EF4-FFF2-40B4-BE49-F238E27FC236}">
                <a16:creationId xmlns:a16="http://schemas.microsoft.com/office/drawing/2014/main" id="{47C7F2A9-4D54-1D42-9033-4C0FD58F6C6D}"/>
              </a:ext>
            </a:extLst>
          </p:cNvPr>
          <p:cNvSpPr/>
          <p:nvPr/>
        </p:nvSpPr>
        <p:spPr>
          <a:xfrm>
            <a:off x="4376902" y="3393091"/>
            <a:ext cx="1687911" cy="143973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109" name="Прямоугольник 108">
            <a:extLst>
              <a:ext uri="{FF2B5EF4-FFF2-40B4-BE49-F238E27FC236}">
                <a16:creationId xmlns:a16="http://schemas.microsoft.com/office/drawing/2014/main" id="{ED73D34A-C484-FE4E-BB57-22DB729AC6F8}"/>
              </a:ext>
            </a:extLst>
          </p:cNvPr>
          <p:cNvSpPr/>
          <p:nvPr/>
        </p:nvSpPr>
        <p:spPr>
          <a:xfrm>
            <a:off x="8515048" y="3427582"/>
            <a:ext cx="3413600" cy="305190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6" name="Скругленный прямоугольник 5">
            <a:extLst>
              <a:ext uri="{FF2B5EF4-FFF2-40B4-BE49-F238E27FC236}">
                <a16:creationId xmlns:a16="http://schemas.microsoft.com/office/drawing/2014/main" id="{FC4CA3F1-6E06-8F7D-3699-F42702258CB1}"/>
              </a:ext>
            </a:extLst>
          </p:cNvPr>
          <p:cNvSpPr/>
          <p:nvPr/>
        </p:nvSpPr>
        <p:spPr>
          <a:xfrm>
            <a:off x="8674554" y="3554184"/>
            <a:ext cx="1409145" cy="1288335"/>
          </a:xfrm>
          <a:prstGeom prst="roundRect">
            <a:avLst>
              <a:gd name="adj" fmla="val 59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pic>
        <p:nvPicPr>
          <p:cNvPr id="17" name="Рисунок 16">
            <a:extLst>
              <a:ext uri="{FF2B5EF4-FFF2-40B4-BE49-F238E27FC236}">
                <a16:creationId xmlns:a16="http://schemas.microsoft.com/office/drawing/2014/main" id="{100F7283-20FB-33F7-DFC4-885F8D3CF4B3}"/>
              </a:ext>
            </a:extLst>
          </p:cNvPr>
          <p:cNvPicPr>
            <a:picLocks noChangeAspect="1"/>
          </p:cNvPicPr>
          <p:nvPr/>
        </p:nvPicPr>
        <p:blipFill>
          <a:blip r:embed="rId13"/>
          <a:stretch>
            <a:fillRect/>
          </a:stretch>
        </p:blipFill>
        <p:spPr>
          <a:xfrm>
            <a:off x="8680501" y="3554559"/>
            <a:ext cx="579647" cy="579647"/>
          </a:xfrm>
          <a:prstGeom prst="round2SameRect">
            <a:avLst/>
          </a:prstGeom>
        </p:spPr>
      </p:pic>
      <p:sp>
        <p:nvSpPr>
          <p:cNvPr id="3" name="Google Shape;287;p42">
            <a:extLst>
              <a:ext uri="{FF2B5EF4-FFF2-40B4-BE49-F238E27FC236}">
                <a16:creationId xmlns:a16="http://schemas.microsoft.com/office/drawing/2014/main" id="{E2A62C6B-B200-205A-59AB-32199CFEBA88}"/>
              </a:ext>
            </a:extLst>
          </p:cNvPr>
          <p:cNvSpPr/>
          <p:nvPr/>
        </p:nvSpPr>
        <p:spPr>
          <a:xfrm>
            <a:off x="8678435" y="4084343"/>
            <a:ext cx="1377600" cy="716700"/>
          </a:xfrm>
          <a:prstGeom prst="rect">
            <a:avLst/>
          </a:prstGeom>
          <a:noFill/>
          <a:ln>
            <a:noFill/>
          </a:ln>
        </p:spPr>
        <p:txBody>
          <a:bodyPr spcFirstLastPara="1" wrap="square" lIns="122033" tIns="122033" rIns="122033" bIns="122033" anchor="t" anchorCtr="0">
            <a:noAutofit/>
          </a:bodyPr>
          <a:lstStyle/>
          <a:p>
            <a:r>
              <a:rPr lang="en-US" sz="700" b="1" dirty="0">
                <a:latin typeface="Inter" panose="020B0502030000000004" pitchFamily="34" charset="0"/>
                <a:ea typeface="Inter" panose="020B0502030000000004" pitchFamily="34" charset="0"/>
                <a:cs typeface="Inter" panose="020B0502030000000004" pitchFamily="34" charset="0"/>
                <a:sym typeface="Play"/>
              </a:rPr>
              <a:t>Kandinsky 2.1 &amp; 2.2</a:t>
            </a:r>
            <a:endParaRPr sz="700" dirty="0">
              <a:latin typeface="Inter" panose="020B0502030000000004" pitchFamily="34" charset="0"/>
              <a:ea typeface="Inter" panose="020B0502030000000004" pitchFamily="34" charset="0"/>
              <a:cs typeface="Inter" panose="020B0502030000000004" pitchFamily="34" charset="0"/>
              <a:sym typeface="Arial"/>
            </a:endParaRPr>
          </a:p>
          <a:p>
            <a:pPr>
              <a:spcBef>
                <a:spcPts val="667"/>
              </a:spcBef>
            </a:pPr>
            <a:r>
              <a:rPr lang="en" sz="600" dirty="0" err="1">
                <a:latin typeface="Inter" panose="020B0502030000000004" pitchFamily="34" charset="0"/>
                <a:ea typeface="Inter" panose="020B0502030000000004" pitchFamily="34" charset="0"/>
                <a:cs typeface="Inter" panose="020B0502030000000004" pitchFamily="34" charset="0"/>
                <a:sym typeface="Arial"/>
              </a:rPr>
              <a:t>Мультиязычная</a:t>
            </a:r>
            <a:r>
              <a:rPr lang="en" sz="600" dirty="0">
                <a:latin typeface="Inter" panose="020B0502030000000004" pitchFamily="34" charset="0"/>
                <a:ea typeface="Inter" panose="020B0502030000000004" pitchFamily="34" charset="0"/>
                <a:cs typeface="Inter" panose="020B0502030000000004" pitchFamily="34" charset="0"/>
                <a:sym typeface="Arial"/>
              </a:rPr>
              <a:t> </a:t>
            </a:r>
            <a:r>
              <a:rPr lang="ru-RU" sz="600" dirty="0">
                <a:latin typeface="Inter" panose="020B0502030000000004" pitchFamily="34" charset="0"/>
                <a:ea typeface="Inter" panose="020B0502030000000004" pitchFamily="34" charset="0"/>
                <a:cs typeface="Inter" panose="020B0502030000000004" pitchFamily="34" charset="0"/>
                <a:sym typeface="Arial"/>
              </a:rPr>
              <a:t>диффузионная модель генерации изображений по тексту</a:t>
            </a:r>
            <a:endParaRPr sz="600" dirty="0">
              <a:latin typeface="Inter" panose="020B0502030000000004" pitchFamily="34" charset="0"/>
              <a:ea typeface="Inter" panose="020B0502030000000004" pitchFamily="34" charset="0"/>
              <a:cs typeface="Inter" panose="020B0502030000000004" pitchFamily="34" charset="0"/>
              <a:sym typeface="Arial"/>
            </a:endParaRPr>
          </a:p>
        </p:txBody>
      </p:sp>
      <p:sp>
        <p:nvSpPr>
          <p:cNvPr id="7" name="Скругленный прямоугольник 6">
            <a:extLst>
              <a:ext uri="{FF2B5EF4-FFF2-40B4-BE49-F238E27FC236}">
                <a16:creationId xmlns:a16="http://schemas.microsoft.com/office/drawing/2014/main" id="{7C1AAE09-A03B-FA90-5A3C-99BDD38B12E5}"/>
              </a:ext>
            </a:extLst>
          </p:cNvPr>
          <p:cNvSpPr/>
          <p:nvPr/>
        </p:nvSpPr>
        <p:spPr>
          <a:xfrm>
            <a:off x="10287135" y="4983335"/>
            <a:ext cx="1409145" cy="1288335"/>
          </a:xfrm>
          <a:prstGeom prst="roundRect">
            <a:avLst>
              <a:gd name="adj" fmla="val 59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200" dirty="0"/>
          </a:p>
        </p:txBody>
      </p:sp>
      <p:sp>
        <p:nvSpPr>
          <p:cNvPr id="8" name="Google Shape;287;p42">
            <a:extLst>
              <a:ext uri="{FF2B5EF4-FFF2-40B4-BE49-F238E27FC236}">
                <a16:creationId xmlns:a16="http://schemas.microsoft.com/office/drawing/2014/main" id="{F00C2CF6-6A2F-8B38-A24A-0C301C7AF4EF}"/>
              </a:ext>
            </a:extLst>
          </p:cNvPr>
          <p:cNvSpPr/>
          <p:nvPr/>
        </p:nvSpPr>
        <p:spPr>
          <a:xfrm>
            <a:off x="10291016" y="5513494"/>
            <a:ext cx="1377600" cy="716700"/>
          </a:xfrm>
          <a:prstGeom prst="rect">
            <a:avLst/>
          </a:prstGeom>
          <a:noFill/>
          <a:ln>
            <a:noFill/>
          </a:ln>
        </p:spPr>
        <p:txBody>
          <a:bodyPr spcFirstLastPara="1" wrap="square" lIns="122033" tIns="122033" rIns="122033" bIns="122033" anchor="t" anchorCtr="0">
            <a:noAutofit/>
          </a:bodyPr>
          <a:lstStyle/>
          <a:p>
            <a:r>
              <a:rPr lang="en-US" sz="700" b="1" dirty="0">
                <a:latin typeface="Inter" panose="020B0502030000000004" pitchFamily="34" charset="0"/>
                <a:ea typeface="Inter" panose="020B0502030000000004" pitchFamily="34" charset="0"/>
                <a:cs typeface="Inter" panose="020B0502030000000004" pitchFamily="34" charset="0"/>
                <a:sym typeface="Play"/>
              </a:rPr>
              <a:t>OmniFusion 1.0 &amp; 1.1</a:t>
            </a:r>
            <a:endParaRPr sz="700" dirty="0">
              <a:latin typeface="Inter" panose="020B0502030000000004" pitchFamily="34" charset="0"/>
              <a:ea typeface="Inter" panose="020B0502030000000004" pitchFamily="34" charset="0"/>
              <a:cs typeface="Inter" panose="020B0502030000000004" pitchFamily="34" charset="0"/>
              <a:sym typeface="Arial"/>
            </a:endParaRPr>
          </a:p>
          <a:p>
            <a:pPr>
              <a:spcBef>
                <a:spcPts val="667"/>
              </a:spcBef>
            </a:pPr>
            <a:r>
              <a:rPr lang="ru-RU" sz="600" dirty="0">
                <a:latin typeface="Inter" panose="020B0502030000000004" pitchFamily="34" charset="0"/>
                <a:ea typeface="Inter" panose="020B0502030000000004" pitchFamily="34" charset="0"/>
                <a:cs typeface="Inter" panose="020B0502030000000004" pitchFamily="34" charset="0"/>
                <a:sym typeface="Arial"/>
              </a:rPr>
              <a:t>Мультимодальная модель понимания изображений, аудио и видео</a:t>
            </a:r>
            <a:endParaRPr sz="600" dirty="0">
              <a:latin typeface="Inter" panose="020B0502030000000004" pitchFamily="34" charset="0"/>
              <a:ea typeface="Inter" panose="020B0502030000000004" pitchFamily="34" charset="0"/>
              <a:cs typeface="Inter" panose="020B0502030000000004" pitchFamily="34" charset="0"/>
              <a:sym typeface="Arial"/>
            </a:endParaRPr>
          </a:p>
        </p:txBody>
      </p:sp>
    </p:spTree>
    <p:extLst>
      <p:ext uri="{BB962C8B-B14F-4D97-AF65-F5344CB8AC3E}">
        <p14:creationId xmlns:p14="http://schemas.microsoft.com/office/powerpoint/2010/main" val="2668871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8" name="Google Shape;1608;g2b663a982e6_3_0"/>
          <p:cNvSpPr txBox="1"/>
          <p:nvPr/>
        </p:nvSpPr>
        <p:spPr>
          <a:xfrm>
            <a:off x="3013346" y="2209415"/>
            <a:ext cx="1923300" cy="388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C9080"/>
              </a:buClr>
              <a:buSzPts val="2000"/>
              <a:buFont typeface="Inter"/>
              <a:buNone/>
            </a:pPr>
            <a:r>
              <a:rPr lang="en-US" sz="2000" dirty="0">
                <a:latin typeface="Inter Medium" panose="020B0502030000000004" pitchFamily="34" charset="0"/>
                <a:ea typeface="Inter Medium" panose="020B0502030000000004" pitchFamily="34" charset="0"/>
                <a:cs typeface="Inter Medium" panose="020B0502030000000004" pitchFamily="34" charset="0"/>
                <a:sym typeface="Inter"/>
              </a:rPr>
              <a:t>Training</a:t>
            </a:r>
            <a:endParaRPr sz="2000" dirty="0">
              <a:latin typeface="Inter Medium" panose="020B0502030000000004" pitchFamily="34" charset="0"/>
              <a:ea typeface="Inter Medium" panose="020B0502030000000004" pitchFamily="34" charset="0"/>
              <a:cs typeface="Inter Medium" panose="020B0502030000000004" pitchFamily="34" charset="0"/>
            </a:endParaRPr>
          </a:p>
        </p:txBody>
      </p:sp>
      <p:sp>
        <p:nvSpPr>
          <p:cNvPr id="1609" name="Google Shape;1609;g2b663a982e6_3_0"/>
          <p:cNvSpPr txBox="1"/>
          <p:nvPr/>
        </p:nvSpPr>
        <p:spPr>
          <a:xfrm>
            <a:off x="6347414" y="2160724"/>
            <a:ext cx="2081428" cy="48618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C9080"/>
              </a:buClr>
              <a:buSzPts val="2000"/>
              <a:buFont typeface="Inter"/>
              <a:buNone/>
            </a:pPr>
            <a:r>
              <a:rPr lang="en-US" sz="2000" dirty="0">
                <a:latin typeface="Inter Medium" panose="020B0502030000000004" pitchFamily="34" charset="0"/>
                <a:ea typeface="Inter Medium" panose="020B0502030000000004" pitchFamily="34" charset="0"/>
                <a:cs typeface="Inter Medium" panose="020B0502030000000004" pitchFamily="34" charset="0"/>
                <a:sym typeface="Inter"/>
              </a:rPr>
              <a:t>Problem </a:t>
            </a:r>
            <a:br>
              <a:rPr lang="en-US" sz="2000" dirty="0">
                <a:latin typeface="Inter Medium" panose="020B0502030000000004" pitchFamily="34" charset="0"/>
                <a:ea typeface="Inter Medium" panose="020B0502030000000004" pitchFamily="34" charset="0"/>
                <a:cs typeface="Inter Medium" panose="020B0502030000000004" pitchFamily="34" charset="0"/>
                <a:sym typeface="Inter"/>
              </a:rPr>
            </a:br>
            <a:r>
              <a:rPr lang="en-US" sz="2000" dirty="0">
                <a:latin typeface="Inter Medium" panose="020B0502030000000004" pitchFamily="34" charset="0"/>
                <a:ea typeface="Inter Medium" panose="020B0502030000000004" pitchFamily="34" charset="0"/>
                <a:cs typeface="Inter Medium" panose="020B0502030000000004" pitchFamily="34" charset="0"/>
                <a:sym typeface="Inter"/>
              </a:rPr>
              <a:t>solution</a:t>
            </a:r>
            <a:endParaRPr sz="2000" dirty="0">
              <a:latin typeface="Inter Medium" panose="020B0502030000000004" pitchFamily="34" charset="0"/>
              <a:ea typeface="Inter Medium" panose="020B0502030000000004" pitchFamily="34" charset="0"/>
              <a:cs typeface="Inter Medium" panose="020B0502030000000004" pitchFamily="34" charset="0"/>
            </a:endParaRPr>
          </a:p>
        </p:txBody>
      </p:sp>
      <p:sp>
        <p:nvSpPr>
          <p:cNvPr id="1610" name="Google Shape;1610;g2b663a982e6_3_0"/>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2800"/>
              <a:buFont typeface="Inter"/>
              <a:buNone/>
            </a:pPr>
            <a:r>
              <a:rPr lang="en-US" dirty="0">
                <a:latin typeface="Inter" panose="020B0502030000000004" pitchFamily="34" charset="0"/>
                <a:ea typeface="Inter" panose="020B0502030000000004" pitchFamily="34" charset="0"/>
                <a:cs typeface="Inter" panose="020B0502030000000004" pitchFamily="34" charset="0"/>
              </a:rPr>
              <a:t>Weak AI model</a:t>
            </a:r>
            <a:endParaRPr dirty="0">
              <a:latin typeface="Inter" panose="020B0502030000000004" pitchFamily="34" charset="0"/>
              <a:ea typeface="Inter" panose="020B0502030000000004" pitchFamily="34" charset="0"/>
              <a:cs typeface="Inter" panose="020B0502030000000004" pitchFamily="34" charset="0"/>
            </a:endParaRPr>
          </a:p>
        </p:txBody>
      </p:sp>
      <p:sp>
        <p:nvSpPr>
          <p:cNvPr id="1612" name="Google Shape;1612;g2b663a982e6_3_0"/>
          <p:cNvSpPr/>
          <p:nvPr/>
        </p:nvSpPr>
        <p:spPr>
          <a:xfrm>
            <a:off x="881065" y="2209422"/>
            <a:ext cx="2438700" cy="3048000"/>
          </a:xfrm>
          <a:prstGeom prst="roundRect">
            <a:avLst>
              <a:gd name="adj" fmla="val 16667"/>
            </a:avLst>
          </a:prstGeom>
          <a:gradFill>
            <a:gsLst>
              <a:gs pos="0">
                <a:srgbClr val="FFFFFF">
                  <a:alpha val="0"/>
                </a:srgbClr>
              </a:gs>
              <a:gs pos="93000">
                <a:srgbClr val="CAFFFF"/>
              </a:gs>
              <a:gs pos="100000">
                <a:srgbClr val="C6FAF4"/>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Inter"/>
              <a:buNone/>
            </a:pPr>
            <a:endParaRPr sz="1800" b="0" i="0" u="none" strike="noStrike" cap="none">
              <a:solidFill>
                <a:srgbClr val="FEFFFE"/>
              </a:solidFill>
              <a:latin typeface="Arial"/>
              <a:ea typeface="Arial"/>
              <a:cs typeface="Arial"/>
              <a:sym typeface="Arial"/>
            </a:endParaRPr>
          </a:p>
        </p:txBody>
      </p:sp>
      <p:sp>
        <p:nvSpPr>
          <p:cNvPr id="1613" name="Google Shape;1613;g2b663a982e6_3_0"/>
          <p:cNvSpPr/>
          <p:nvPr/>
        </p:nvSpPr>
        <p:spPr>
          <a:xfrm>
            <a:off x="8256240" y="2276872"/>
            <a:ext cx="2981002" cy="3048000"/>
          </a:xfrm>
          <a:prstGeom prst="roundRect">
            <a:avLst>
              <a:gd name="adj" fmla="val 16667"/>
            </a:avLst>
          </a:prstGeom>
          <a:gradFill>
            <a:gsLst>
              <a:gs pos="0">
                <a:srgbClr val="FFFFFF">
                  <a:alpha val="0"/>
                </a:srgbClr>
              </a:gs>
              <a:gs pos="93000">
                <a:srgbClr val="CAFFFF"/>
              </a:gs>
              <a:gs pos="100000">
                <a:srgbClr val="C6FAF4"/>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Inter"/>
              <a:buNone/>
            </a:pPr>
            <a:endParaRPr sz="1800" b="0" i="0" u="none" strike="noStrike" cap="none">
              <a:solidFill>
                <a:srgbClr val="FEFFFE"/>
              </a:solidFill>
              <a:latin typeface="Arial"/>
              <a:ea typeface="Arial"/>
              <a:cs typeface="Arial"/>
              <a:sym typeface="Arial"/>
            </a:endParaRPr>
          </a:p>
        </p:txBody>
      </p:sp>
      <p:pic>
        <p:nvPicPr>
          <p:cNvPr id="1614" name="Google Shape;1614;g2b663a982e6_3_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7266" y="2276871"/>
            <a:ext cx="713649" cy="713649"/>
          </a:xfrm>
          <a:prstGeom prst="rect">
            <a:avLst/>
          </a:prstGeom>
          <a:noFill/>
          <a:ln>
            <a:noFill/>
          </a:ln>
        </p:spPr>
      </p:pic>
      <p:pic>
        <p:nvPicPr>
          <p:cNvPr id="1615" name="Google Shape;1615;g2b663a982e6_3_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25137" y="3050889"/>
            <a:ext cx="657906" cy="657906"/>
          </a:xfrm>
          <a:prstGeom prst="rect">
            <a:avLst/>
          </a:prstGeom>
          <a:noFill/>
          <a:ln>
            <a:noFill/>
          </a:ln>
        </p:spPr>
      </p:pic>
      <p:pic>
        <p:nvPicPr>
          <p:cNvPr id="1616" name="Google Shape;1616;g2b663a982e6_3_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33938" y="4447083"/>
            <a:ext cx="640304" cy="640304"/>
          </a:xfrm>
          <a:prstGeom prst="rect">
            <a:avLst/>
          </a:prstGeom>
          <a:noFill/>
          <a:ln>
            <a:noFill/>
          </a:ln>
        </p:spPr>
      </p:pic>
      <p:pic>
        <p:nvPicPr>
          <p:cNvPr id="1617" name="Google Shape;1617;g2b663a982e6_3_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43214" y="3769164"/>
            <a:ext cx="621752" cy="617550"/>
          </a:xfrm>
          <a:prstGeom prst="rect">
            <a:avLst/>
          </a:prstGeom>
          <a:noFill/>
          <a:ln>
            <a:noFill/>
          </a:ln>
        </p:spPr>
      </p:pic>
      <p:sp>
        <p:nvSpPr>
          <p:cNvPr id="1618" name="Google Shape;1618;g2b663a982e6_3_0"/>
          <p:cNvSpPr txBox="1"/>
          <p:nvPr/>
        </p:nvSpPr>
        <p:spPr>
          <a:xfrm>
            <a:off x="1875421" y="3020926"/>
            <a:ext cx="1248000" cy="677078"/>
          </a:xfrm>
          <a:prstGeom prst="rect">
            <a:avLst/>
          </a:prstGeom>
          <a:noFill/>
          <a:ln>
            <a:noFill/>
          </a:ln>
        </p:spPr>
        <p:txBody>
          <a:bodyPr spcFirstLastPara="1" wrap="square" lIns="91425" tIns="91425" rIns="91425" bIns="91425" anchor="t" anchorCtr="0">
            <a:spAutoFit/>
          </a:bodyPr>
          <a:lstStyle/>
          <a:p>
            <a:pPr algn="ctr"/>
            <a:r>
              <a:rPr lang="en-US" sz="1600" dirty="0">
                <a:latin typeface="Inter Medium" panose="020B0502030000000004" pitchFamily="34" charset="0"/>
                <a:ea typeface="Inter Medium" panose="020B0502030000000004" pitchFamily="34" charset="0"/>
                <a:cs typeface="Inter Medium" panose="020B0502030000000004" pitchFamily="34" charset="0"/>
                <a:sym typeface="Inter"/>
              </a:rPr>
              <a:t>Single modality</a:t>
            </a:r>
            <a:endParaRPr sz="1600" dirty="0">
              <a:latin typeface="Inter Medium" panose="020B0502030000000004" pitchFamily="34" charset="0"/>
              <a:ea typeface="Inter Medium" panose="020B0502030000000004" pitchFamily="34" charset="0"/>
              <a:cs typeface="Inter Medium" panose="020B0502030000000004" pitchFamily="34" charset="0"/>
              <a:sym typeface="Inter"/>
            </a:endParaRPr>
          </a:p>
        </p:txBody>
      </p:sp>
      <p:sp>
        <p:nvSpPr>
          <p:cNvPr id="1621" name="Google Shape;1621;g2b663a982e6_3_0"/>
          <p:cNvSpPr txBox="1"/>
          <p:nvPr/>
        </p:nvSpPr>
        <p:spPr>
          <a:xfrm>
            <a:off x="7228390" y="2990522"/>
            <a:ext cx="1248000" cy="677078"/>
          </a:xfrm>
          <a:prstGeom prst="rect">
            <a:avLst/>
          </a:prstGeom>
          <a:noFill/>
          <a:ln>
            <a:noFill/>
          </a:ln>
        </p:spPr>
        <p:txBody>
          <a:bodyPr spcFirstLastPara="1" wrap="square" lIns="91425" tIns="91425" rIns="91425" bIns="91425" anchor="t" anchorCtr="0">
            <a:spAutoFit/>
          </a:bodyPr>
          <a:lstStyle/>
          <a:p>
            <a:pPr algn="ctr"/>
            <a:r>
              <a:rPr lang="en-US" sz="1600" dirty="0">
                <a:latin typeface="Inter Medium" panose="020B0502030000000004" pitchFamily="34" charset="0"/>
                <a:ea typeface="Inter Medium" panose="020B0502030000000004" pitchFamily="34" charset="0"/>
                <a:cs typeface="Inter Medium" panose="020B0502030000000004" pitchFamily="34" charset="0"/>
                <a:sym typeface="Inter"/>
              </a:rPr>
              <a:t>Single </a:t>
            </a:r>
            <a:br>
              <a:rPr lang="en-US" sz="1600" dirty="0">
                <a:latin typeface="Inter Medium" panose="020B0502030000000004" pitchFamily="34" charset="0"/>
                <a:ea typeface="Inter Medium" panose="020B0502030000000004" pitchFamily="34" charset="0"/>
                <a:cs typeface="Inter Medium" panose="020B0502030000000004" pitchFamily="34" charset="0"/>
                <a:sym typeface="Inter"/>
              </a:rPr>
            </a:br>
            <a:r>
              <a:rPr lang="en-US" sz="1600" dirty="0">
                <a:latin typeface="Inter Medium" panose="020B0502030000000004" pitchFamily="34" charset="0"/>
                <a:ea typeface="Inter Medium" panose="020B0502030000000004" pitchFamily="34" charset="0"/>
                <a:cs typeface="Inter Medium" panose="020B0502030000000004" pitchFamily="34" charset="0"/>
                <a:sym typeface="Inter"/>
              </a:rPr>
              <a:t>task</a:t>
            </a:r>
            <a:endParaRPr sz="1600" dirty="0">
              <a:latin typeface="Inter Medium" panose="020B0502030000000004" pitchFamily="34" charset="0"/>
              <a:ea typeface="Inter Medium" panose="020B0502030000000004" pitchFamily="34" charset="0"/>
              <a:cs typeface="Inter Medium" panose="020B0502030000000004" pitchFamily="34" charset="0"/>
              <a:sym typeface="Inter"/>
            </a:endParaRPr>
          </a:p>
        </p:txBody>
      </p:sp>
      <p:pic>
        <p:nvPicPr>
          <p:cNvPr id="1622" name="Google Shape;1622;g2b663a982e6_3_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971040" y="2327805"/>
            <a:ext cx="713649" cy="713649"/>
          </a:xfrm>
          <a:prstGeom prst="rect">
            <a:avLst/>
          </a:prstGeom>
          <a:noFill/>
          <a:ln>
            <a:noFill/>
          </a:ln>
        </p:spPr>
      </p:pic>
      <p:pic>
        <p:nvPicPr>
          <p:cNvPr id="1623" name="Google Shape;1623;g2b663a982e6_3_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8971040" y="3376597"/>
            <a:ext cx="713649" cy="713649"/>
          </a:xfrm>
          <a:prstGeom prst="rect">
            <a:avLst/>
          </a:prstGeom>
          <a:noFill/>
          <a:ln>
            <a:noFill/>
          </a:ln>
        </p:spPr>
      </p:pic>
      <p:pic>
        <p:nvPicPr>
          <p:cNvPr id="1624" name="Google Shape;1624;g2b663a982e6_3_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971040" y="4488619"/>
            <a:ext cx="713650" cy="713650"/>
          </a:xfrm>
          <a:prstGeom prst="rect">
            <a:avLst/>
          </a:prstGeom>
          <a:noFill/>
          <a:ln>
            <a:noFill/>
          </a:ln>
        </p:spPr>
      </p:pic>
      <p:sp>
        <p:nvSpPr>
          <p:cNvPr id="1625" name="Google Shape;1625;g2b663a982e6_3_0"/>
          <p:cNvSpPr txBox="1"/>
          <p:nvPr/>
        </p:nvSpPr>
        <p:spPr>
          <a:xfrm>
            <a:off x="9684689" y="3503604"/>
            <a:ext cx="1190700" cy="388800"/>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chemeClr val="dk2"/>
              </a:buClr>
              <a:buSzPts val="1400"/>
              <a:buFont typeface="Inter"/>
              <a:buNone/>
            </a:pPr>
            <a:r>
              <a:rPr lang="en-US" sz="1200" dirty="0">
                <a:latin typeface="Inter" panose="020B0502030000000004" pitchFamily="34" charset="0"/>
                <a:ea typeface="Inter" panose="020B0502030000000004" pitchFamily="34" charset="0"/>
                <a:cs typeface="Inter" panose="020B0502030000000004" pitchFamily="34" charset="0"/>
                <a:sym typeface="Inter"/>
              </a:rPr>
              <a:t>Question answering</a:t>
            </a:r>
            <a:endParaRPr sz="1200" dirty="0">
              <a:latin typeface="Inter" panose="020B0502030000000004" pitchFamily="34" charset="0"/>
              <a:ea typeface="Inter" panose="020B0502030000000004" pitchFamily="34" charset="0"/>
              <a:cs typeface="Inter" panose="020B0502030000000004" pitchFamily="34" charset="0"/>
            </a:endParaRPr>
          </a:p>
        </p:txBody>
      </p:sp>
      <p:sp>
        <p:nvSpPr>
          <p:cNvPr id="1626" name="Google Shape;1626;g2b663a982e6_3_0"/>
          <p:cNvSpPr txBox="1"/>
          <p:nvPr/>
        </p:nvSpPr>
        <p:spPr>
          <a:xfrm>
            <a:off x="9684689" y="4651044"/>
            <a:ext cx="1655400" cy="388800"/>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chemeClr val="dk2"/>
              </a:buClr>
              <a:buSzPts val="1400"/>
              <a:buFont typeface="Inter"/>
              <a:buNone/>
            </a:pPr>
            <a:r>
              <a:rPr lang="en-US" sz="1200" dirty="0">
                <a:latin typeface="Inter" panose="020B0502030000000004" pitchFamily="34" charset="0"/>
                <a:ea typeface="Inter" panose="020B0502030000000004" pitchFamily="34" charset="0"/>
                <a:cs typeface="Inter" panose="020B0502030000000004" pitchFamily="34" charset="0"/>
                <a:sym typeface="Inter"/>
              </a:rPr>
              <a:t>Face recognition</a:t>
            </a:r>
            <a:endParaRPr sz="1200" dirty="0">
              <a:latin typeface="Inter" panose="020B0502030000000004" pitchFamily="34" charset="0"/>
              <a:ea typeface="Inter" panose="020B0502030000000004" pitchFamily="34" charset="0"/>
              <a:cs typeface="Inter" panose="020B0502030000000004" pitchFamily="34" charset="0"/>
            </a:endParaRPr>
          </a:p>
        </p:txBody>
      </p:sp>
      <p:sp>
        <p:nvSpPr>
          <p:cNvPr id="1627" name="Google Shape;1627;g2b663a982e6_3_0"/>
          <p:cNvSpPr txBox="1"/>
          <p:nvPr/>
        </p:nvSpPr>
        <p:spPr>
          <a:xfrm>
            <a:off x="9684689" y="2491092"/>
            <a:ext cx="1655400" cy="388800"/>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chemeClr val="dk2"/>
              </a:buClr>
              <a:buSzPts val="1400"/>
              <a:buFont typeface="Inter"/>
              <a:buNone/>
            </a:pPr>
            <a:r>
              <a:rPr lang="en-US" sz="1200" dirty="0">
                <a:latin typeface="Inter" panose="020B0502030000000004" pitchFamily="34" charset="0"/>
                <a:ea typeface="Inter" panose="020B0502030000000004" pitchFamily="34" charset="0"/>
                <a:cs typeface="Inter" panose="020B0502030000000004" pitchFamily="34" charset="0"/>
                <a:sym typeface="Inter"/>
              </a:rPr>
              <a:t>Text summarization</a:t>
            </a:r>
            <a:endParaRPr sz="1200" dirty="0">
              <a:latin typeface="Inter" panose="020B0502030000000004" pitchFamily="34" charset="0"/>
              <a:ea typeface="Inter" panose="020B0502030000000004" pitchFamily="34" charset="0"/>
              <a:cs typeface="Inter" panose="020B0502030000000004" pitchFamily="34" charset="0"/>
            </a:endParaRPr>
          </a:p>
        </p:txBody>
      </p:sp>
      <p:grpSp>
        <p:nvGrpSpPr>
          <p:cNvPr id="4" name="Группа 3">
            <a:extLst>
              <a:ext uri="{FF2B5EF4-FFF2-40B4-BE49-F238E27FC236}">
                <a16:creationId xmlns:a16="http://schemas.microsoft.com/office/drawing/2014/main" id="{6A8A6BA0-6894-E546-81DF-2229B2A35050}"/>
              </a:ext>
            </a:extLst>
          </p:cNvPr>
          <p:cNvGrpSpPr/>
          <p:nvPr/>
        </p:nvGrpSpPr>
        <p:grpSpPr>
          <a:xfrm>
            <a:off x="3013346" y="3071716"/>
            <a:ext cx="5496478" cy="1212142"/>
            <a:chOff x="2999656" y="4017058"/>
            <a:chExt cx="5496478" cy="1212142"/>
          </a:xfrm>
        </p:grpSpPr>
        <p:sp>
          <p:nvSpPr>
            <p:cNvPr id="23" name="Скругленный прямоугольник 22">
              <a:extLst>
                <a:ext uri="{FF2B5EF4-FFF2-40B4-BE49-F238E27FC236}">
                  <a16:creationId xmlns:a16="http://schemas.microsoft.com/office/drawing/2014/main" id="{EE95ACB0-44AB-9E4B-9AB9-1A5B38BAE492}"/>
                </a:ext>
              </a:extLst>
            </p:cNvPr>
            <p:cNvSpPr/>
            <p:nvPr/>
          </p:nvSpPr>
          <p:spPr>
            <a:xfrm>
              <a:off x="4409780" y="4017058"/>
              <a:ext cx="2748374" cy="1212142"/>
            </a:xfrm>
            <a:prstGeom prst="roundRect">
              <a:avLst>
                <a:gd name="adj" fmla="val 16666"/>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rtl="0">
                <a:spcBef>
                  <a:spcPts val="0"/>
                </a:spcBef>
                <a:spcAft>
                  <a:spcPts val="0"/>
                </a:spcAft>
                <a:buNone/>
              </a:pPr>
              <a:r>
                <a:rPr lang="en-US" sz="1600" dirty="0">
                  <a:solidFill>
                    <a:schemeClr val="tx1"/>
                  </a:solidFill>
                  <a:latin typeface="Inter Medium" panose="020B0502030000000004" pitchFamily="34" charset="0"/>
                  <a:ea typeface="Inter Medium" panose="020B0502030000000004" pitchFamily="34" charset="0"/>
                  <a:cs typeface="Inter Medium" panose="020B0502030000000004" pitchFamily="34" charset="0"/>
                  <a:sym typeface="Inter"/>
                </a:rPr>
                <a:t>AI model</a:t>
              </a:r>
              <a:endParaRPr lang="ru-RU" sz="1600" dirty="0">
                <a:solidFill>
                  <a:schemeClr val="tx1"/>
                </a:solidFill>
                <a:effectLst/>
                <a:latin typeface="Inter Medium" panose="020B0502030000000004" pitchFamily="34" charset="0"/>
                <a:ea typeface="Inter Medium" panose="020B0502030000000004" pitchFamily="34" charset="0"/>
                <a:cs typeface="Inter Medium" panose="020B0502030000000004" pitchFamily="34" charset="0"/>
              </a:endParaRPr>
            </a:p>
          </p:txBody>
        </p:sp>
        <p:cxnSp>
          <p:nvCxnSpPr>
            <p:cNvPr id="24" name="Прямая со стрелкой 23">
              <a:extLst>
                <a:ext uri="{FF2B5EF4-FFF2-40B4-BE49-F238E27FC236}">
                  <a16:creationId xmlns:a16="http://schemas.microsoft.com/office/drawing/2014/main" id="{2D2CEA14-BC5A-2F48-BD55-04ED162ED762}"/>
                </a:ext>
              </a:extLst>
            </p:cNvPr>
            <p:cNvCxnSpPr>
              <a:cxnSpLocks/>
            </p:cNvCxnSpPr>
            <p:nvPr/>
          </p:nvCxnSpPr>
          <p:spPr>
            <a:xfrm>
              <a:off x="2999656" y="4623129"/>
              <a:ext cx="1224000" cy="0"/>
            </a:xfrm>
            <a:prstGeom prst="straightConnector1">
              <a:avLst/>
            </a:prstGeom>
            <a:ln w="412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BBC93733-F799-004A-9BC1-EC936CF8D0EC}"/>
                </a:ext>
              </a:extLst>
            </p:cNvPr>
            <p:cNvCxnSpPr>
              <a:cxnSpLocks/>
            </p:cNvCxnSpPr>
            <p:nvPr/>
          </p:nvCxnSpPr>
          <p:spPr>
            <a:xfrm>
              <a:off x="7272134" y="4623129"/>
              <a:ext cx="1224000" cy="0"/>
            </a:xfrm>
            <a:prstGeom prst="straightConnector1">
              <a:avLst/>
            </a:prstGeom>
            <a:ln w="412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288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F01D83-F929-271C-ACC9-5068C9DFFF97}"/>
              </a:ext>
            </a:extLst>
          </p:cNvPr>
          <p:cNvSpPr>
            <a:spLocks noGrp="1"/>
          </p:cNvSpPr>
          <p:nvPr>
            <p:ph type="title"/>
          </p:nvPr>
        </p:nvSpPr>
        <p:spPr/>
        <p:txBody>
          <a:bodyPr/>
          <a:lstStyle/>
          <a:p>
            <a:r>
              <a:rPr lang="en-US" dirty="0"/>
              <a:t>Large language models</a:t>
            </a:r>
            <a:endParaRPr lang="ru-RU" dirty="0"/>
          </a:p>
        </p:txBody>
      </p:sp>
      <p:sp>
        <p:nvSpPr>
          <p:cNvPr id="3" name="Текст 2">
            <a:extLst>
              <a:ext uri="{FF2B5EF4-FFF2-40B4-BE49-F238E27FC236}">
                <a16:creationId xmlns:a16="http://schemas.microsoft.com/office/drawing/2014/main" id="{98EA1D4B-47D6-E76C-63B4-A57CFA45ECB4}"/>
              </a:ext>
            </a:extLst>
          </p:cNvPr>
          <p:cNvSpPr>
            <a:spLocks noGrp="1"/>
          </p:cNvSpPr>
          <p:nvPr>
            <p:ph type="body" sz="quarter" idx="10"/>
          </p:nvPr>
        </p:nvSpPr>
        <p:spPr/>
        <p:txBody>
          <a:bodyPr/>
          <a:lstStyle/>
          <a:p>
            <a:r>
              <a:rPr lang="en-US" dirty="0"/>
              <a:t>02</a:t>
            </a:r>
          </a:p>
        </p:txBody>
      </p:sp>
    </p:spTree>
    <p:extLst>
      <p:ext uri="{BB962C8B-B14F-4D97-AF65-F5344CB8AC3E}">
        <p14:creationId xmlns:p14="http://schemas.microsoft.com/office/powerpoint/2010/main" val="4208322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561216A8-B88F-6D4D-8FDB-33998F23CF3F}"/>
              </a:ext>
            </a:extLst>
          </p:cNvPr>
          <p:cNvSpPr>
            <a:spLocks noGrp="1"/>
          </p:cNvSpPr>
          <p:nvPr>
            <p:ph type="title"/>
          </p:nvPr>
        </p:nvSpPr>
        <p:spPr/>
        <p:txBody>
          <a:bodyPr/>
          <a:lstStyle/>
          <a:p>
            <a:r>
              <a:rPr lang="en-US" dirty="0"/>
              <a:t>Rapid </a:t>
            </a:r>
            <a:r>
              <a:rPr lang="en-US" dirty="0">
                <a:latin typeface="Inter" panose="020B0502030000000004" pitchFamily="34" charset="0"/>
              </a:rPr>
              <a:t>LLM development</a:t>
            </a:r>
            <a:endParaRPr lang="ru-RU" dirty="0"/>
          </a:p>
        </p:txBody>
      </p:sp>
      <p:sp>
        <p:nvSpPr>
          <p:cNvPr id="3" name="TextBox 2">
            <a:extLst>
              <a:ext uri="{FF2B5EF4-FFF2-40B4-BE49-F238E27FC236}">
                <a16:creationId xmlns:a16="http://schemas.microsoft.com/office/drawing/2014/main" id="{941E15CA-6FBF-363B-5D41-5EF21D2E52F7}"/>
              </a:ext>
            </a:extLst>
          </p:cNvPr>
          <p:cNvSpPr txBox="1"/>
          <p:nvPr/>
        </p:nvSpPr>
        <p:spPr>
          <a:xfrm>
            <a:off x="704672" y="1628800"/>
            <a:ext cx="4887272" cy="307777"/>
          </a:xfrm>
          <a:prstGeom prst="rect">
            <a:avLst/>
          </a:prstGeom>
          <a:noFill/>
        </p:spPr>
        <p:txBody>
          <a:bodyPr wrap="square" lIns="0" tIns="0" rIns="0" bIns="0" rtlCol="0">
            <a:spAutoFit/>
          </a:bodyPr>
          <a:lstStyle/>
          <a:p>
            <a:pPr algn="l"/>
            <a:r>
              <a:rPr lang="en-US" sz="2000" dirty="0">
                <a:latin typeface="Inter Medium" panose="020B0502030000000004" pitchFamily="34" charset="0"/>
                <a:ea typeface="Inter Medium" panose="020B0502030000000004" pitchFamily="34" charset="0"/>
                <a:cs typeface="Inter Medium" panose="020B0502030000000004" pitchFamily="34" charset="0"/>
              </a:rPr>
              <a:t>Why</a:t>
            </a:r>
            <a:r>
              <a:rPr lang="ru-RU" sz="2000" dirty="0">
                <a:latin typeface="Inter Medium" panose="020B0502030000000004" pitchFamily="34" charset="0"/>
                <a:ea typeface="Inter Medium" panose="020B0502030000000004" pitchFamily="34" charset="0"/>
                <a:cs typeface="Inter Medium" panose="020B0502030000000004" pitchFamily="34" charset="0"/>
              </a:rPr>
              <a:t> </a:t>
            </a:r>
            <a:r>
              <a:rPr lang="en-US" sz="2000" dirty="0">
                <a:latin typeface="Inter Medium" panose="020B0502030000000004" pitchFamily="34" charset="0"/>
                <a:ea typeface="Inter Medium" panose="020B0502030000000004" pitchFamily="34" charset="0"/>
                <a:cs typeface="Inter Medium" panose="020B0502030000000004" pitchFamily="34" charset="0"/>
              </a:rPr>
              <a:t>LLMs always</a:t>
            </a:r>
            <a:r>
              <a:rPr lang="ru-RU" sz="2000" dirty="0">
                <a:latin typeface="Inter Medium" panose="020B0502030000000004" pitchFamily="34" charset="0"/>
                <a:ea typeface="Inter Medium" panose="020B0502030000000004" pitchFamily="34" charset="0"/>
                <a:cs typeface="Inter Medium" panose="020B0502030000000004" pitchFamily="34" charset="0"/>
              </a:rPr>
              <a:t> </a:t>
            </a:r>
            <a:r>
              <a:rPr lang="en-US" sz="2000" dirty="0">
                <a:latin typeface="Inter Medium" panose="020B0502030000000004" pitchFamily="34" charset="0"/>
                <a:ea typeface="Inter Medium" panose="020B0502030000000004" pitchFamily="34" charset="0"/>
                <a:cs typeface="Inter Medium" panose="020B0502030000000004" pitchFamily="34" charset="0"/>
              </a:rPr>
              <a:t>popular</a:t>
            </a:r>
            <a:r>
              <a:rPr lang="ru-RU" sz="2000" dirty="0">
                <a:latin typeface="Inter Medium" panose="020B0502030000000004" pitchFamily="34" charset="0"/>
                <a:ea typeface="Inter Medium" panose="020B0502030000000004" pitchFamily="34" charset="0"/>
                <a:cs typeface="Inter Medium" panose="020B0502030000000004" pitchFamily="34" charset="0"/>
              </a:rPr>
              <a:t>?</a:t>
            </a:r>
          </a:p>
        </p:txBody>
      </p:sp>
      <p:sp>
        <p:nvSpPr>
          <p:cNvPr id="7" name="Google Shape;758;p85">
            <a:extLst>
              <a:ext uri="{FF2B5EF4-FFF2-40B4-BE49-F238E27FC236}">
                <a16:creationId xmlns:a16="http://schemas.microsoft.com/office/drawing/2014/main" id="{7DB95EC7-859E-73E5-7FF3-F75F8682500A}"/>
              </a:ext>
            </a:extLst>
          </p:cNvPr>
          <p:cNvSpPr txBox="1"/>
          <p:nvPr/>
        </p:nvSpPr>
        <p:spPr>
          <a:xfrm>
            <a:off x="704747" y="2073853"/>
            <a:ext cx="4827335" cy="1200329"/>
          </a:xfrm>
          <a:prstGeom prst="rect">
            <a:avLst/>
          </a:prstGeom>
          <a:noFill/>
          <a:ln>
            <a:noFill/>
          </a:ln>
        </p:spPr>
        <p:txBody>
          <a:bodyPr spcFirstLastPara="1" wrap="square" lIns="0" tIns="0" rIns="0" bIns="0" anchor="t" anchorCtr="0">
            <a:spAutoFit/>
          </a:bodyPr>
          <a:lstStyle/>
          <a:p>
            <a:pPr marL="360000" indent="-360000" defTabSz="1920057" fontAlgn="base">
              <a:spcAft>
                <a:spcPts val="1200"/>
              </a:spcAft>
              <a:buClr>
                <a:srgbClr val="000000"/>
              </a:buClr>
              <a:buSzPct val="100000"/>
              <a:buBlip>
                <a:blip r:embed="rId2">
                  <a:extLst>
                    <a:ext uri="{96DAC541-7B7A-43D3-8B79-37D633B846F1}">
                      <asvg:svgBlip xmlns:asvg="http://schemas.microsoft.com/office/drawing/2016/SVG/main" r:embed="rId3"/>
                    </a:ext>
                  </a:extLst>
                </a:blip>
              </a:buBlip>
              <a:defRPr/>
            </a:pPr>
            <a:r>
              <a:rPr lang="en-US" sz="1600" dirty="0">
                <a:solidFill>
                  <a:srgbClr val="111111"/>
                </a:solidFill>
                <a:latin typeface="Inter" panose="020B0502030000000004" pitchFamily="34" charset="0"/>
                <a:ea typeface="Inter" panose="020B0502030000000004" pitchFamily="34" charset="0"/>
                <a:cs typeface="Inter" panose="020B0502030000000004" pitchFamily="34" charset="0"/>
                <a:sym typeface="Inter"/>
              </a:rPr>
              <a:t>Text</a:t>
            </a:r>
            <a:r>
              <a:rPr lang="ru-RU" sz="1600" dirty="0">
                <a:solidFill>
                  <a:srgbClr val="111111"/>
                </a:solidFill>
                <a:latin typeface="Inter" panose="020B0502030000000004" pitchFamily="34" charset="0"/>
                <a:ea typeface="Inter" panose="020B0502030000000004" pitchFamily="34" charset="0"/>
                <a:cs typeface="Inter" panose="020B0502030000000004" pitchFamily="34" charset="0"/>
                <a:sym typeface="Inter"/>
              </a:rPr>
              <a:t> – </a:t>
            </a:r>
            <a:r>
              <a:rPr lang="en-US" sz="1600" dirty="0">
                <a:solidFill>
                  <a:srgbClr val="111111"/>
                </a:solidFill>
                <a:latin typeface="Inter" panose="020B0502030000000004" pitchFamily="34" charset="0"/>
                <a:ea typeface="Inter" panose="020B0502030000000004" pitchFamily="34" charset="0"/>
                <a:cs typeface="Inter" panose="020B0502030000000004" pitchFamily="34" charset="0"/>
                <a:sym typeface="Inter"/>
              </a:rPr>
              <a:t>basis of communication</a:t>
            </a:r>
          </a:p>
          <a:p>
            <a:pPr marL="360000" indent="-360000" defTabSz="1920057" fontAlgn="base">
              <a:spcAft>
                <a:spcPts val="1200"/>
              </a:spcAft>
              <a:buClr>
                <a:srgbClr val="000000"/>
              </a:buClr>
              <a:buSzPct val="100000"/>
              <a:buBlip>
                <a:blip r:embed="rId2">
                  <a:extLst>
                    <a:ext uri="{96DAC541-7B7A-43D3-8B79-37D633B846F1}">
                      <asvg:svgBlip xmlns:asvg="http://schemas.microsoft.com/office/drawing/2016/SVG/main" r:embed="rId3"/>
                    </a:ext>
                  </a:extLst>
                </a:blip>
              </a:buBlip>
              <a:defRPr/>
            </a:pPr>
            <a:r>
              <a:rPr lang="en-US" sz="1600" dirty="0">
                <a:latin typeface="Inter" panose="020B0502030000000004" pitchFamily="34" charset="0"/>
                <a:ea typeface="Inter" panose="020B0502030000000004" pitchFamily="34" charset="0"/>
                <a:cs typeface="Inter" panose="020B0502030000000004" pitchFamily="34" charset="0"/>
              </a:rPr>
              <a:t>Text</a:t>
            </a:r>
            <a:r>
              <a:rPr lang="ru-RU" sz="1600" dirty="0">
                <a:latin typeface="Inter" panose="020B0502030000000004" pitchFamily="34" charset="0"/>
                <a:ea typeface="Inter" panose="020B0502030000000004" pitchFamily="34" charset="0"/>
                <a:cs typeface="Inter" panose="020B0502030000000004" pitchFamily="34" charset="0"/>
              </a:rPr>
              <a:t> – </a:t>
            </a:r>
            <a:r>
              <a:rPr lang="en-US" sz="1600" dirty="0">
                <a:latin typeface="Inter" panose="020B0502030000000004" pitchFamily="34" charset="0"/>
                <a:ea typeface="Inter" panose="020B0502030000000004" pitchFamily="34" charset="0"/>
                <a:cs typeface="Inter" panose="020B0502030000000004" pitchFamily="34" charset="0"/>
              </a:rPr>
              <a:t>main source of the world knowledge</a:t>
            </a:r>
          </a:p>
          <a:p>
            <a:pPr marL="360000" indent="-360000" defTabSz="1920057" fontAlgn="base">
              <a:spcAft>
                <a:spcPts val="1200"/>
              </a:spcAft>
              <a:buClr>
                <a:srgbClr val="000000"/>
              </a:buClr>
              <a:buSzPct val="100000"/>
              <a:buBlip>
                <a:blip r:embed="rId2">
                  <a:extLst>
                    <a:ext uri="{96DAC541-7B7A-43D3-8B79-37D633B846F1}">
                      <asvg:svgBlip xmlns:asvg="http://schemas.microsoft.com/office/drawing/2016/SVG/main" r:embed="rId3"/>
                    </a:ext>
                  </a:extLst>
                </a:blip>
              </a:buBlip>
              <a:defRPr/>
            </a:pPr>
            <a:r>
              <a:rPr lang="en-US" sz="1600" dirty="0">
                <a:latin typeface="Inter" panose="020B0502030000000004" pitchFamily="34" charset="0"/>
                <a:ea typeface="Inter" panose="020B0502030000000004" pitchFamily="34" charset="0"/>
                <a:cs typeface="Inter" panose="020B0502030000000004" pitchFamily="34" charset="0"/>
              </a:rPr>
              <a:t>Chatbots</a:t>
            </a:r>
            <a:r>
              <a:rPr lang="ru-RU" sz="1600" dirty="0">
                <a:latin typeface="Inter" panose="020B0502030000000004" pitchFamily="34" charset="0"/>
                <a:ea typeface="Inter" panose="020B0502030000000004" pitchFamily="34" charset="0"/>
                <a:cs typeface="Inter" panose="020B0502030000000004" pitchFamily="34" charset="0"/>
              </a:rPr>
              <a:t> </a:t>
            </a:r>
            <a:r>
              <a:rPr lang="en-US" sz="1600" dirty="0">
                <a:latin typeface="Inter" panose="020B0502030000000004" pitchFamily="34" charset="0"/>
                <a:ea typeface="Inter" panose="020B0502030000000004" pitchFamily="34" charset="0"/>
                <a:cs typeface="Inter" panose="020B0502030000000004" pitchFamily="34" charset="0"/>
              </a:rPr>
              <a:t>primarily need text </a:t>
            </a:r>
            <a:endParaRPr lang="ru-RU" sz="1600" dirty="0">
              <a:latin typeface="Inter" panose="020B0502030000000004" pitchFamily="34" charset="0"/>
              <a:ea typeface="Inter" panose="020B0502030000000004" pitchFamily="34" charset="0"/>
              <a:cs typeface="Inter" panose="020B0502030000000004" pitchFamily="34" charset="0"/>
            </a:endParaRPr>
          </a:p>
        </p:txBody>
      </p:sp>
      <p:sp>
        <p:nvSpPr>
          <p:cNvPr id="4" name="TextBox 3">
            <a:extLst>
              <a:ext uri="{FF2B5EF4-FFF2-40B4-BE49-F238E27FC236}">
                <a16:creationId xmlns:a16="http://schemas.microsoft.com/office/drawing/2014/main" id="{F0973412-3BA7-0213-932C-5E2C39AE0687}"/>
              </a:ext>
            </a:extLst>
          </p:cNvPr>
          <p:cNvSpPr txBox="1"/>
          <p:nvPr/>
        </p:nvSpPr>
        <p:spPr>
          <a:xfrm>
            <a:off x="704672" y="3318731"/>
            <a:ext cx="31683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11111"/>
                </a:solidFill>
                <a:effectLst/>
                <a:uLnTx/>
                <a:uFillTx/>
                <a:latin typeface="Inter Medium" panose="020B0502030000000004" pitchFamily="34" charset="0"/>
                <a:ea typeface="Inter Medium" panose="020B0502030000000004" pitchFamily="34" charset="0"/>
                <a:cs typeface="Inter Medium" panose="020B0502030000000004" pitchFamily="34" charset="0"/>
              </a:rPr>
              <a:t>LLMs (decoder-like)</a:t>
            </a:r>
            <a:endParaRPr kumimoji="0" lang="ru-RU" sz="2000" b="0" i="0" u="none" strike="noStrike" kern="1200" cap="none" spc="0" normalizeH="0" baseline="0" noProof="0" dirty="0">
              <a:ln>
                <a:noFill/>
              </a:ln>
              <a:solidFill>
                <a:srgbClr val="111111"/>
              </a:solidFill>
              <a:effectLst/>
              <a:uLnTx/>
              <a:uFillTx/>
              <a:latin typeface="Inter Medium" panose="020B0502030000000004" pitchFamily="34" charset="0"/>
              <a:ea typeface="Inter Medium" panose="020B0502030000000004" pitchFamily="34" charset="0"/>
              <a:cs typeface="Inter Medium" panose="020B0502030000000004" pitchFamily="34" charset="0"/>
            </a:endParaRPr>
          </a:p>
        </p:txBody>
      </p:sp>
      <p:pic>
        <p:nvPicPr>
          <p:cNvPr id="5" name="Рисунок 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F2DE6DCD-0F21-1A82-1B69-2733448ED326}"/>
              </a:ext>
            </a:extLst>
          </p:cNvPr>
          <p:cNvPicPr>
            <a:picLocks noChangeAspect="1"/>
          </p:cNvPicPr>
          <p:nvPr/>
        </p:nvPicPr>
        <p:blipFill>
          <a:blip r:embed="rId4"/>
          <a:stretch>
            <a:fillRect/>
          </a:stretch>
        </p:blipFill>
        <p:spPr>
          <a:xfrm>
            <a:off x="704672" y="3626508"/>
            <a:ext cx="2548631" cy="2970844"/>
          </a:xfrm>
          <a:prstGeom prst="rect">
            <a:avLst/>
          </a:prstGeom>
        </p:spPr>
      </p:pic>
      <p:sp>
        <p:nvSpPr>
          <p:cNvPr id="11" name="Прямоугольник 10">
            <a:extLst>
              <a:ext uri="{FF2B5EF4-FFF2-40B4-BE49-F238E27FC236}">
                <a16:creationId xmlns:a16="http://schemas.microsoft.com/office/drawing/2014/main" id="{A83BB5D2-17F2-7981-46FE-AFD97CCC0F0F}"/>
              </a:ext>
            </a:extLst>
          </p:cNvPr>
          <p:cNvSpPr/>
          <p:nvPr/>
        </p:nvSpPr>
        <p:spPr>
          <a:xfrm>
            <a:off x="5567085" y="999168"/>
            <a:ext cx="6534646" cy="52487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ea typeface="+mn-ea"/>
              <a:cs typeface="+mn-cs"/>
            </a:endParaRPr>
          </a:p>
        </p:txBody>
      </p:sp>
      <p:sp>
        <p:nvSpPr>
          <p:cNvPr id="14" name="Прямоугольник 13">
            <a:extLst>
              <a:ext uri="{FF2B5EF4-FFF2-40B4-BE49-F238E27FC236}">
                <a16:creationId xmlns:a16="http://schemas.microsoft.com/office/drawing/2014/main" id="{10332567-6D26-1194-8886-B39AB555DD50}"/>
              </a:ext>
            </a:extLst>
          </p:cNvPr>
          <p:cNvSpPr/>
          <p:nvPr/>
        </p:nvSpPr>
        <p:spPr>
          <a:xfrm>
            <a:off x="5720379" y="1130104"/>
            <a:ext cx="6165203" cy="4961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ea typeface="+mn-ea"/>
              <a:cs typeface="+mn-cs"/>
            </a:endParaRPr>
          </a:p>
        </p:txBody>
      </p:sp>
      <p:pic>
        <p:nvPicPr>
          <p:cNvPr id="15" name="Рисунок 14">
            <a:extLst>
              <a:ext uri="{FF2B5EF4-FFF2-40B4-BE49-F238E27FC236}">
                <a16:creationId xmlns:a16="http://schemas.microsoft.com/office/drawing/2014/main" id="{BD94217A-C688-63EA-5C26-F65F12A8AF4D}"/>
              </a:ext>
            </a:extLst>
          </p:cNvPr>
          <p:cNvPicPr>
            <a:picLocks noChangeAspect="1"/>
          </p:cNvPicPr>
          <p:nvPr/>
        </p:nvPicPr>
        <p:blipFill>
          <a:blip r:embed="rId5"/>
          <a:stretch>
            <a:fillRect/>
          </a:stretch>
        </p:blipFill>
        <p:spPr>
          <a:xfrm>
            <a:off x="5765027" y="2039699"/>
            <a:ext cx="6057597" cy="3261783"/>
          </a:xfrm>
          <a:prstGeom prst="rect">
            <a:avLst/>
          </a:prstGeom>
        </p:spPr>
      </p:pic>
    </p:spTree>
    <p:extLst>
      <p:ext uri="{BB962C8B-B14F-4D97-AF65-F5344CB8AC3E}">
        <p14:creationId xmlns:p14="http://schemas.microsoft.com/office/powerpoint/2010/main" val="67818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342058E1-938F-0640-B828-422729D597A6}"/>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5" name="Прямоугольник 4">
            <a:extLst>
              <a:ext uri="{FF2B5EF4-FFF2-40B4-BE49-F238E27FC236}">
                <a16:creationId xmlns:a16="http://schemas.microsoft.com/office/drawing/2014/main" id="{540DC139-E1FE-CF47-8268-258E9C281575}"/>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1632" name="Google Shape;1632;p8"/>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Text intent analysis</a:t>
            </a:r>
            <a:endParaRPr dirty="0">
              <a:latin typeface="Inter" panose="020B0502030000000004" pitchFamily="34" charset="0"/>
              <a:ea typeface="Inter" panose="020B0502030000000004" pitchFamily="34" charset="0"/>
              <a:cs typeface="Inter" panose="020B0502030000000004" pitchFamily="34" charset="0"/>
            </a:endParaRPr>
          </a:p>
        </p:txBody>
      </p:sp>
      <p:pic>
        <p:nvPicPr>
          <p:cNvPr id="1633" name="Google Shape;1633;p8"/>
          <p:cNvPicPr preferRelativeResize="0">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415480" y="1842240"/>
            <a:ext cx="9207263" cy="3843990"/>
          </a:xfrm>
          <a:prstGeom prst="rect">
            <a:avLst/>
          </a:prstGeom>
          <a:noFill/>
          <a:ln>
            <a:noFill/>
          </a:ln>
        </p:spPr>
      </p:pic>
    </p:spTree>
    <p:extLst>
      <p:ext uri="{BB962C8B-B14F-4D97-AF65-F5344CB8AC3E}">
        <p14:creationId xmlns:p14="http://schemas.microsoft.com/office/powerpoint/2010/main" val="360712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59E7EED-1276-C846-A9DA-312DEBB67724}"/>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6" name="Прямоугольник 5">
            <a:extLst>
              <a:ext uri="{FF2B5EF4-FFF2-40B4-BE49-F238E27FC236}">
                <a16:creationId xmlns:a16="http://schemas.microsoft.com/office/drawing/2014/main" id="{8FFE10A5-C42D-0C43-9E82-EB46243ACC0C}"/>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1647" name="Google Shape;1647;g2b663a982e6_5_1"/>
          <p:cNvSpPr txBox="1">
            <a:spLocks noGrp="1"/>
          </p:cNvSpPr>
          <p:nvPr>
            <p:ph type="title"/>
          </p:nvPr>
        </p:nvSpPr>
        <p:spPr>
          <a:prstGeom prst="rect">
            <a:avLst/>
          </a:prstGeom>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Machine translation</a:t>
            </a:r>
            <a:endParaRPr dirty="0">
              <a:latin typeface="Inter" panose="020B0502030000000004" pitchFamily="34" charset="0"/>
              <a:ea typeface="Inter" panose="020B0502030000000004" pitchFamily="34" charset="0"/>
              <a:cs typeface="Inter" panose="020B0502030000000004" pitchFamily="34" charset="0"/>
            </a:endParaRPr>
          </a:p>
        </p:txBody>
      </p:sp>
      <p:grpSp>
        <p:nvGrpSpPr>
          <p:cNvPr id="2" name="Группа 1">
            <a:extLst>
              <a:ext uri="{FF2B5EF4-FFF2-40B4-BE49-F238E27FC236}">
                <a16:creationId xmlns:a16="http://schemas.microsoft.com/office/drawing/2014/main" id="{F9AB37E0-D1A7-E948-AD15-EC8A58E73790}"/>
              </a:ext>
            </a:extLst>
          </p:cNvPr>
          <p:cNvGrpSpPr/>
          <p:nvPr/>
        </p:nvGrpSpPr>
        <p:grpSpPr>
          <a:xfrm>
            <a:off x="2588579" y="1585049"/>
            <a:ext cx="7014841" cy="4377034"/>
            <a:chOff x="2033487" y="1443800"/>
            <a:chExt cx="7248376" cy="4522752"/>
          </a:xfrm>
        </p:grpSpPr>
        <p:pic>
          <p:nvPicPr>
            <p:cNvPr id="1648" name="Google Shape;1648;g2b663a982e6_5_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33487" y="3212976"/>
              <a:ext cx="7248376" cy="2753576"/>
            </a:xfrm>
            <a:prstGeom prst="rect">
              <a:avLst/>
            </a:prstGeom>
            <a:noFill/>
            <a:ln>
              <a:noFill/>
            </a:ln>
          </p:spPr>
        </p:pic>
        <p:pic>
          <p:nvPicPr>
            <p:cNvPr id="1656" name="Google Shape;1656;g2b663a982e6_5_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107801" y="1443800"/>
              <a:ext cx="7099749" cy="1456125"/>
            </a:xfrm>
            <a:prstGeom prst="rect">
              <a:avLst/>
            </a:prstGeom>
            <a:noFill/>
            <a:ln>
              <a:noFill/>
            </a:ln>
          </p:spPr>
        </p:pic>
      </p:grpSp>
    </p:spTree>
    <p:extLst>
      <p:ext uri="{BB962C8B-B14F-4D97-AF65-F5344CB8AC3E}">
        <p14:creationId xmlns:p14="http://schemas.microsoft.com/office/powerpoint/2010/main" val="1717882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F0F731D4-3F26-0F4F-A883-ECB72F3EE439}"/>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9" name="Прямоугольник 8">
            <a:extLst>
              <a:ext uri="{FF2B5EF4-FFF2-40B4-BE49-F238E27FC236}">
                <a16:creationId xmlns:a16="http://schemas.microsoft.com/office/drawing/2014/main" id="{9290D30E-FDB4-8A45-A4E1-44B42553F5B0}"/>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1662" name="Google Shape;1662;g2b663a982e6_5_7"/>
          <p:cNvSpPr txBox="1">
            <a:spLocks noGrp="1"/>
          </p:cNvSpPr>
          <p:nvPr>
            <p:ph type="title"/>
          </p:nvPr>
        </p:nvSpPr>
        <p:spPr>
          <a:prstGeom prst="rect">
            <a:avLst/>
          </a:prstGeom>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Chatbot assistant</a:t>
            </a:r>
            <a:endParaRPr dirty="0">
              <a:latin typeface="Inter" panose="020B0502030000000004" pitchFamily="34" charset="0"/>
              <a:ea typeface="Inter" panose="020B0502030000000004" pitchFamily="34" charset="0"/>
              <a:cs typeface="Inter" panose="020B0502030000000004" pitchFamily="34" charset="0"/>
            </a:endParaRPr>
          </a:p>
        </p:txBody>
      </p:sp>
      <p:grpSp>
        <p:nvGrpSpPr>
          <p:cNvPr id="2" name="Группа 1">
            <a:extLst>
              <a:ext uri="{FF2B5EF4-FFF2-40B4-BE49-F238E27FC236}">
                <a16:creationId xmlns:a16="http://schemas.microsoft.com/office/drawing/2014/main" id="{C3D0D450-4348-9A46-B642-4EEE2FEA45BB}"/>
              </a:ext>
            </a:extLst>
          </p:cNvPr>
          <p:cNvGrpSpPr/>
          <p:nvPr/>
        </p:nvGrpSpPr>
        <p:grpSpPr>
          <a:xfrm>
            <a:off x="939421" y="2371314"/>
            <a:ext cx="10313158" cy="2977594"/>
            <a:chOff x="669216" y="1844824"/>
            <a:chExt cx="10830034" cy="3126825"/>
          </a:xfrm>
        </p:grpSpPr>
        <p:pic>
          <p:nvPicPr>
            <p:cNvPr id="1663" name="Google Shape;1663;g2b663a982e6_5_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547507" y="1844824"/>
              <a:ext cx="7220901" cy="3126825"/>
            </a:xfrm>
            <a:prstGeom prst="rect">
              <a:avLst/>
            </a:prstGeom>
            <a:noFill/>
            <a:ln>
              <a:noFill/>
            </a:ln>
          </p:spPr>
        </p:pic>
        <p:pic>
          <p:nvPicPr>
            <p:cNvPr id="1664" name="Google Shape;1664;g2b663a982e6_5_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973700" y="2276872"/>
              <a:ext cx="1381808" cy="635487"/>
            </a:xfrm>
            <a:prstGeom prst="rect">
              <a:avLst/>
            </a:prstGeom>
            <a:noFill/>
            <a:ln>
              <a:noFill/>
            </a:ln>
          </p:spPr>
        </p:pic>
        <p:pic>
          <p:nvPicPr>
            <p:cNvPr id="1665" name="Google Shape;1665;g2b663a982e6_5_7"/>
            <p:cNvPicPr preferRelativeResize="0"/>
            <p:nvPr/>
          </p:nvPicPr>
          <p:blipFill rotWithShape="1">
            <a:blip r:embed="rId5" cstate="screen">
              <a:alphaModFix/>
              <a:extLst>
                <a:ext uri="{28A0092B-C50C-407E-A947-70E740481C1C}">
                  <a14:useLocalDpi xmlns:a14="http://schemas.microsoft.com/office/drawing/2010/main"/>
                </a:ext>
              </a:extLst>
            </a:blip>
            <a:srcRect l="10426" t="9624"/>
            <a:stretch/>
          </p:blipFill>
          <p:spPr>
            <a:xfrm>
              <a:off x="669216" y="2127783"/>
              <a:ext cx="1826384" cy="489134"/>
            </a:xfrm>
            <a:prstGeom prst="rect">
              <a:avLst/>
            </a:prstGeom>
            <a:noFill/>
            <a:ln>
              <a:noFill/>
            </a:ln>
          </p:spPr>
        </p:pic>
        <p:pic>
          <p:nvPicPr>
            <p:cNvPr id="1673" name="Google Shape;1673;g2b663a982e6_5_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36729" y="3663674"/>
              <a:ext cx="1393465" cy="768504"/>
            </a:xfrm>
            <a:prstGeom prst="rect">
              <a:avLst/>
            </a:prstGeom>
            <a:noFill/>
            <a:ln>
              <a:noFill/>
            </a:ln>
          </p:spPr>
        </p:pic>
        <p:pic>
          <p:nvPicPr>
            <p:cNvPr id="1674" name="Google Shape;1674;g2b663a982e6_5_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9788616" y="3717032"/>
              <a:ext cx="1710634" cy="564144"/>
            </a:xfrm>
            <a:prstGeom prst="rect">
              <a:avLst/>
            </a:prstGeom>
            <a:noFill/>
            <a:ln>
              <a:noFill/>
            </a:ln>
          </p:spPr>
        </p:pic>
      </p:grpSp>
    </p:spTree>
    <p:extLst>
      <p:ext uri="{BB962C8B-B14F-4D97-AF65-F5344CB8AC3E}">
        <p14:creationId xmlns:p14="http://schemas.microsoft.com/office/powerpoint/2010/main" val="2333157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F01D83-F929-271C-ACC9-5068C9DFFF97}"/>
              </a:ext>
            </a:extLst>
          </p:cNvPr>
          <p:cNvSpPr>
            <a:spLocks noGrp="1"/>
          </p:cNvSpPr>
          <p:nvPr>
            <p:ph type="title"/>
          </p:nvPr>
        </p:nvSpPr>
        <p:spPr/>
        <p:txBody>
          <a:bodyPr/>
          <a:lstStyle/>
          <a:p>
            <a:r>
              <a:rPr lang="en-US" dirty="0"/>
              <a:t>Intro</a:t>
            </a:r>
            <a:endParaRPr lang="ru-RU" dirty="0"/>
          </a:p>
        </p:txBody>
      </p:sp>
      <p:sp>
        <p:nvSpPr>
          <p:cNvPr id="3" name="Текст 2">
            <a:extLst>
              <a:ext uri="{FF2B5EF4-FFF2-40B4-BE49-F238E27FC236}">
                <a16:creationId xmlns:a16="http://schemas.microsoft.com/office/drawing/2014/main" id="{98EA1D4B-47D6-E76C-63B4-A57CFA45ECB4}"/>
              </a:ext>
            </a:extLst>
          </p:cNvPr>
          <p:cNvSpPr>
            <a:spLocks noGrp="1"/>
          </p:cNvSpPr>
          <p:nvPr>
            <p:ph type="body" sz="quarter" idx="10"/>
          </p:nvPr>
        </p:nvSpPr>
        <p:spPr/>
        <p:txBody>
          <a:bodyPr/>
          <a:lstStyle/>
          <a:p>
            <a:r>
              <a:rPr lang="en-US" dirty="0"/>
              <a:t>00</a:t>
            </a:r>
            <a:endParaRPr lang="ru-RU" dirty="0"/>
          </a:p>
        </p:txBody>
      </p:sp>
    </p:spTree>
    <p:extLst>
      <p:ext uri="{BB962C8B-B14F-4D97-AF65-F5344CB8AC3E}">
        <p14:creationId xmlns:p14="http://schemas.microsoft.com/office/powerpoint/2010/main" val="357353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9CF092F0-FDE5-D347-A263-41579311BF66}"/>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5" name="Прямоугольник 4">
            <a:extLst>
              <a:ext uri="{FF2B5EF4-FFF2-40B4-BE49-F238E27FC236}">
                <a16:creationId xmlns:a16="http://schemas.microsoft.com/office/drawing/2014/main" id="{C005151D-D53F-8549-A47F-3CB3647E3D8D}"/>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pic>
        <p:nvPicPr>
          <p:cNvPr id="1680" name="Google Shape;1680;g2b663a982e6_5_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071573" y="1787096"/>
            <a:ext cx="6048854" cy="4234192"/>
          </a:xfrm>
          <a:prstGeom prst="rect">
            <a:avLst/>
          </a:prstGeom>
          <a:noFill/>
          <a:ln>
            <a:noFill/>
          </a:ln>
        </p:spPr>
      </p:pic>
      <p:sp>
        <p:nvSpPr>
          <p:cNvPr id="1681" name="Google Shape;1681;g2b663a982e6_5_12"/>
          <p:cNvSpPr txBox="1">
            <a:spLocks noGrp="1"/>
          </p:cNvSpPr>
          <p:nvPr>
            <p:ph type="title"/>
          </p:nvPr>
        </p:nvSpPr>
        <p:spPr>
          <a:prstGeom prst="rect">
            <a:avLst/>
          </a:prstGeom>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Chatbot assistant</a:t>
            </a:r>
            <a:endParaRPr dirty="0">
              <a:latin typeface="Inter" panose="020B0502030000000004" pitchFamily="34" charset="0"/>
              <a:ea typeface="Inter" panose="020B0502030000000004" pitchFamily="34" charset="0"/>
              <a:cs typeface="Inter" panose="020B0502030000000004" pitchFamily="34" charset="0"/>
            </a:endParaRPr>
          </a:p>
        </p:txBody>
      </p:sp>
    </p:spTree>
    <p:extLst>
      <p:ext uri="{BB962C8B-B14F-4D97-AF65-F5344CB8AC3E}">
        <p14:creationId xmlns:p14="http://schemas.microsoft.com/office/powerpoint/2010/main" val="180256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3E57B6B3-F203-7744-A9A4-929DCAF2268A}"/>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5" name="Прямоугольник 4">
            <a:extLst>
              <a:ext uri="{FF2B5EF4-FFF2-40B4-BE49-F238E27FC236}">
                <a16:creationId xmlns:a16="http://schemas.microsoft.com/office/drawing/2014/main" id="{7680349A-0A0C-7F45-8F4A-0A751338C6DD}"/>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1687" name="Google Shape;1687;g2b663a982e6_5_33"/>
          <p:cNvSpPr txBox="1">
            <a:spLocks noGrp="1"/>
          </p:cNvSpPr>
          <p:nvPr>
            <p:ph type="title"/>
          </p:nvPr>
        </p:nvSpPr>
        <p:spPr>
          <a:prstGeom prst="rect">
            <a:avLst/>
          </a:prstGeom>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Chatbot assistant</a:t>
            </a:r>
            <a:endParaRPr dirty="0">
              <a:latin typeface="Inter" panose="020B0502030000000004" pitchFamily="34" charset="0"/>
              <a:ea typeface="Inter" panose="020B0502030000000004" pitchFamily="34" charset="0"/>
              <a:cs typeface="Inter" panose="020B0502030000000004" pitchFamily="34" charset="0"/>
            </a:endParaRPr>
          </a:p>
        </p:txBody>
      </p:sp>
      <p:pic>
        <p:nvPicPr>
          <p:cNvPr id="1688" name="Google Shape;1688;g2b663a982e6_5_33"/>
          <p:cNvPicPr preferRelativeResize="0"/>
          <p:nvPr/>
        </p:nvPicPr>
        <p:blipFill rotWithShape="1">
          <a:blip r:embed="rId3" cstate="screen">
            <a:alphaModFix/>
            <a:extLst>
              <a:ext uri="{28A0092B-C50C-407E-A947-70E740481C1C}">
                <a14:useLocalDpi xmlns:a14="http://schemas.microsoft.com/office/drawing/2010/main"/>
              </a:ext>
            </a:extLst>
          </a:blip>
          <a:srcRect t="-1354"/>
          <a:stretch/>
        </p:blipFill>
        <p:spPr>
          <a:xfrm>
            <a:off x="3215680" y="1700809"/>
            <a:ext cx="5760640" cy="4320480"/>
          </a:xfrm>
          <a:prstGeom prst="rect">
            <a:avLst/>
          </a:prstGeom>
          <a:noFill/>
          <a:ln>
            <a:noFill/>
          </a:ln>
        </p:spPr>
      </p:pic>
    </p:spTree>
    <p:extLst>
      <p:ext uri="{BB962C8B-B14F-4D97-AF65-F5344CB8AC3E}">
        <p14:creationId xmlns:p14="http://schemas.microsoft.com/office/powerpoint/2010/main" val="167217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CB0A4650-DE0C-6D4F-92F1-628AEFEC1BC3}"/>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5" name="Прямоугольник 4">
            <a:extLst>
              <a:ext uri="{FF2B5EF4-FFF2-40B4-BE49-F238E27FC236}">
                <a16:creationId xmlns:a16="http://schemas.microsoft.com/office/drawing/2014/main" id="{DF4A39DE-B980-F84E-BA12-25EE4B9D682F}"/>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1694" name="Google Shape;1694;g2b663a982e6_5_40"/>
          <p:cNvSpPr txBox="1">
            <a:spLocks noGrp="1"/>
          </p:cNvSpPr>
          <p:nvPr>
            <p:ph type="title"/>
          </p:nvPr>
        </p:nvSpPr>
        <p:spPr>
          <a:prstGeom prst="rect">
            <a:avLst/>
          </a:prstGeom>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Chatbot assistant</a:t>
            </a:r>
            <a:endParaRPr dirty="0">
              <a:latin typeface="Inter" panose="020B0502030000000004" pitchFamily="34" charset="0"/>
              <a:ea typeface="Inter" panose="020B0502030000000004" pitchFamily="34" charset="0"/>
              <a:cs typeface="Inter" panose="020B0502030000000004" pitchFamily="34" charset="0"/>
            </a:endParaRPr>
          </a:p>
        </p:txBody>
      </p:sp>
      <p:pic>
        <p:nvPicPr>
          <p:cNvPr id="1695" name="Google Shape;1695;g2b663a982e6_5_4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280982" y="1752763"/>
            <a:ext cx="5630037" cy="4268525"/>
          </a:xfrm>
          <a:prstGeom prst="rect">
            <a:avLst/>
          </a:prstGeom>
          <a:noFill/>
          <a:ln>
            <a:noFill/>
          </a:ln>
        </p:spPr>
      </p:pic>
    </p:spTree>
    <p:extLst>
      <p:ext uri="{BB962C8B-B14F-4D97-AF65-F5344CB8AC3E}">
        <p14:creationId xmlns:p14="http://schemas.microsoft.com/office/powerpoint/2010/main" val="447025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CB0A4650-DE0C-6D4F-92F1-628AEFEC1BC3}"/>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5" name="Прямоугольник 4">
            <a:extLst>
              <a:ext uri="{FF2B5EF4-FFF2-40B4-BE49-F238E27FC236}">
                <a16:creationId xmlns:a16="http://schemas.microsoft.com/office/drawing/2014/main" id="{DF4A39DE-B980-F84E-BA12-25EE4B9D682F}"/>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1694" name="Google Shape;1694;g2b663a982e6_5_40"/>
          <p:cNvSpPr txBox="1">
            <a:spLocks noGrp="1"/>
          </p:cNvSpPr>
          <p:nvPr>
            <p:ph type="title"/>
          </p:nvPr>
        </p:nvSpPr>
        <p:spPr>
          <a:prstGeom prst="rect">
            <a:avLst/>
          </a:prstGeom>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Chatbot assistant</a:t>
            </a:r>
            <a:endParaRPr dirty="0">
              <a:latin typeface="Inter" panose="020B0502030000000004" pitchFamily="34" charset="0"/>
              <a:ea typeface="Inter" panose="020B0502030000000004" pitchFamily="34" charset="0"/>
              <a:cs typeface="Inter" panose="020B0502030000000004" pitchFamily="34" charset="0"/>
            </a:endParaRPr>
          </a:p>
        </p:txBody>
      </p:sp>
      <p:pic>
        <p:nvPicPr>
          <p:cNvPr id="2" name="Рисунок 1">
            <a:extLst>
              <a:ext uri="{FF2B5EF4-FFF2-40B4-BE49-F238E27FC236}">
                <a16:creationId xmlns:a16="http://schemas.microsoft.com/office/drawing/2014/main" id="{E7CCE389-B7B9-ED41-9355-075799F4C05A}"/>
              </a:ext>
            </a:extLst>
          </p:cNvPr>
          <p:cNvPicPr>
            <a:picLocks noChangeAspect="1"/>
          </p:cNvPicPr>
          <p:nvPr/>
        </p:nvPicPr>
        <p:blipFill>
          <a:blip r:embed="rId3"/>
          <a:stretch>
            <a:fillRect/>
          </a:stretch>
        </p:blipFill>
        <p:spPr>
          <a:xfrm>
            <a:off x="2565400" y="1700485"/>
            <a:ext cx="7061200" cy="4127500"/>
          </a:xfrm>
          <a:prstGeom prst="rect">
            <a:avLst/>
          </a:prstGeom>
        </p:spPr>
      </p:pic>
    </p:spTree>
    <p:extLst>
      <p:ext uri="{BB962C8B-B14F-4D97-AF65-F5344CB8AC3E}">
        <p14:creationId xmlns:p14="http://schemas.microsoft.com/office/powerpoint/2010/main" val="109226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F4CF040B-74A9-6B49-8B76-F71B7F55B347}"/>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8" name="Прямоугольник 7">
            <a:extLst>
              <a:ext uri="{FF2B5EF4-FFF2-40B4-BE49-F238E27FC236}">
                <a16:creationId xmlns:a16="http://schemas.microsoft.com/office/drawing/2014/main" id="{650253B1-5B23-CC4D-89F1-B087C56FFCB1}"/>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pic>
        <p:nvPicPr>
          <p:cNvPr id="1703" name="Google Shape;1703;g2b663a982e6_5_7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61965" y="3829029"/>
            <a:ext cx="4557603" cy="1914068"/>
          </a:xfrm>
          <a:prstGeom prst="rect">
            <a:avLst/>
          </a:prstGeom>
          <a:noFill/>
          <a:ln>
            <a:noFill/>
          </a:ln>
        </p:spPr>
      </p:pic>
      <p:pic>
        <p:nvPicPr>
          <p:cNvPr id="9" name="Google Shape;1712;g2b663a982e6_6_4">
            <a:extLst>
              <a:ext uri="{FF2B5EF4-FFF2-40B4-BE49-F238E27FC236}">
                <a16:creationId xmlns:a16="http://schemas.microsoft.com/office/drawing/2014/main" id="{4E4D3958-5C31-7A4C-9F76-5B40D84DCFAC}"/>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940524" y="3683186"/>
            <a:ext cx="786775" cy="786825"/>
          </a:xfrm>
          <a:prstGeom prst="rect">
            <a:avLst/>
          </a:prstGeom>
          <a:noFill/>
          <a:ln>
            <a:noFill/>
          </a:ln>
        </p:spPr>
      </p:pic>
      <p:pic>
        <p:nvPicPr>
          <p:cNvPr id="10" name="Google Shape;1713;g2b663a982e6_6_4">
            <a:extLst>
              <a:ext uri="{FF2B5EF4-FFF2-40B4-BE49-F238E27FC236}">
                <a16:creationId xmlns:a16="http://schemas.microsoft.com/office/drawing/2014/main" id="{C5FF7EA7-DD4C-644D-B929-EF7BE341CBB7}"/>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8430036" y="4786063"/>
            <a:ext cx="906324" cy="906350"/>
          </a:xfrm>
          <a:prstGeom prst="rect">
            <a:avLst/>
          </a:prstGeom>
          <a:noFill/>
          <a:ln>
            <a:noFill/>
          </a:ln>
        </p:spPr>
      </p:pic>
      <p:sp>
        <p:nvSpPr>
          <p:cNvPr id="1701" name="Google Shape;1701;g2b663a982e6_5_72"/>
          <p:cNvSpPr txBox="1">
            <a:spLocks noGrp="1"/>
          </p:cNvSpPr>
          <p:nvPr>
            <p:ph type="title"/>
          </p:nvPr>
        </p:nvSpPr>
        <p:spPr>
          <a:prstGeom prst="rect">
            <a:avLst/>
          </a:prstGeom>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However text is not enough</a:t>
            </a:r>
            <a:endParaRPr dirty="0">
              <a:latin typeface="Inter" panose="020B0502030000000004" pitchFamily="34" charset="0"/>
              <a:ea typeface="Inter" panose="020B0502030000000004" pitchFamily="34" charset="0"/>
              <a:cs typeface="Inter" panose="020B0502030000000004" pitchFamily="34" charset="0"/>
            </a:endParaRPr>
          </a:p>
        </p:txBody>
      </p:sp>
      <p:pic>
        <p:nvPicPr>
          <p:cNvPr id="1702" name="Google Shape;1702;g2b663a982e6_5_72"/>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624743" y="1729849"/>
            <a:ext cx="2955389" cy="19640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A341ECB-1012-F54F-8B63-E60ED7BFC2DD}"/>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8" name="Прямоугольник 7">
            <a:extLst>
              <a:ext uri="{FF2B5EF4-FFF2-40B4-BE49-F238E27FC236}">
                <a16:creationId xmlns:a16="http://schemas.microsoft.com/office/drawing/2014/main" id="{F4DD9070-A976-3B45-8FBE-84DB98AC1649}"/>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1711" name="Google Shape;1711;g2b663a982e6_6_4"/>
          <p:cNvSpPr txBox="1">
            <a:spLocks noGrp="1"/>
          </p:cNvSpPr>
          <p:nvPr>
            <p:ph type="title"/>
          </p:nvPr>
        </p:nvSpPr>
        <p:spPr>
          <a:prstGeom prst="rect">
            <a:avLst/>
          </a:prstGeom>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However text is not enough</a:t>
            </a:r>
            <a:endParaRPr dirty="0">
              <a:latin typeface="Inter" panose="020B0502030000000004" pitchFamily="34" charset="0"/>
              <a:ea typeface="Inter" panose="020B0502030000000004" pitchFamily="34" charset="0"/>
              <a:cs typeface="Inter" panose="020B0502030000000004" pitchFamily="34" charset="0"/>
            </a:endParaRPr>
          </a:p>
        </p:txBody>
      </p:sp>
      <p:pic>
        <p:nvPicPr>
          <p:cNvPr id="1712" name="Google Shape;1712;g2b663a982e6_6_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940524" y="3683186"/>
            <a:ext cx="786775" cy="786825"/>
          </a:xfrm>
          <a:prstGeom prst="rect">
            <a:avLst/>
          </a:prstGeom>
          <a:noFill/>
          <a:ln>
            <a:noFill/>
          </a:ln>
        </p:spPr>
      </p:pic>
      <p:pic>
        <p:nvPicPr>
          <p:cNvPr id="1713" name="Google Shape;1713;g2b663a982e6_6_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430036" y="4786063"/>
            <a:ext cx="906324" cy="906350"/>
          </a:xfrm>
          <a:prstGeom prst="rect">
            <a:avLst/>
          </a:prstGeom>
          <a:noFill/>
          <a:ln>
            <a:noFill/>
          </a:ln>
        </p:spPr>
      </p:pic>
      <p:grpSp>
        <p:nvGrpSpPr>
          <p:cNvPr id="2" name="Группа 1">
            <a:extLst>
              <a:ext uri="{FF2B5EF4-FFF2-40B4-BE49-F238E27FC236}">
                <a16:creationId xmlns:a16="http://schemas.microsoft.com/office/drawing/2014/main" id="{A626453E-84F3-BA4B-BD4B-42EF09BAE371}"/>
              </a:ext>
            </a:extLst>
          </p:cNvPr>
          <p:cNvGrpSpPr/>
          <p:nvPr/>
        </p:nvGrpSpPr>
        <p:grpSpPr>
          <a:xfrm>
            <a:off x="3996204" y="1721301"/>
            <a:ext cx="4212468" cy="4085867"/>
            <a:chOff x="3539716" y="1252954"/>
            <a:chExt cx="5112568" cy="4958916"/>
          </a:xfrm>
        </p:grpSpPr>
        <p:pic>
          <p:nvPicPr>
            <p:cNvPr id="1714" name="Google Shape;1714;g2b663a982e6_6_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539716" y="3634045"/>
              <a:ext cx="5112568" cy="2577825"/>
            </a:xfrm>
            <a:prstGeom prst="rect">
              <a:avLst/>
            </a:prstGeom>
            <a:noFill/>
            <a:ln>
              <a:noFill/>
            </a:ln>
          </p:spPr>
        </p:pic>
        <p:pic>
          <p:nvPicPr>
            <p:cNvPr id="1715" name="Google Shape;1715;g2b663a982e6_6_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080650" y="1252954"/>
              <a:ext cx="3588104" cy="239207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F01D83-F929-271C-ACC9-5068C9DFFF97}"/>
              </a:ext>
            </a:extLst>
          </p:cNvPr>
          <p:cNvSpPr>
            <a:spLocks noGrp="1"/>
          </p:cNvSpPr>
          <p:nvPr>
            <p:ph type="title"/>
          </p:nvPr>
        </p:nvSpPr>
        <p:spPr/>
        <p:txBody>
          <a:bodyPr/>
          <a:lstStyle/>
          <a:p>
            <a:r>
              <a:rPr lang="en-US" dirty="0"/>
              <a:t>Multimodal perception</a:t>
            </a:r>
            <a:endParaRPr lang="ru-RU" dirty="0"/>
          </a:p>
        </p:txBody>
      </p:sp>
      <p:sp>
        <p:nvSpPr>
          <p:cNvPr id="3" name="Текст 2">
            <a:extLst>
              <a:ext uri="{FF2B5EF4-FFF2-40B4-BE49-F238E27FC236}">
                <a16:creationId xmlns:a16="http://schemas.microsoft.com/office/drawing/2014/main" id="{98EA1D4B-47D6-E76C-63B4-A57CFA45ECB4}"/>
              </a:ext>
            </a:extLst>
          </p:cNvPr>
          <p:cNvSpPr>
            <a:spLocks noGrp="1"/>
          </p:cNvSpPr>
          <p:nvPr>
            <p:ph type="body" sz="quarter" idx="10"/>
          </p:nvPr>
        </p:nvSpPr>
        <p:spPr/>
        <p:txBody>
          <a:bodyPr/>
          <a:lstStyle/>
          <a:p>
            <a:r>
              <a:rPr lang="en-US" dirty="0"/>
              <a:t>03</a:t>
            </a:r>
          </a:p>
        </p:txBody>
      </p:sp>
    </p:spTree>
    <p:extLst>
      <p:ext uri="{BB962C8B-B14F-4D97-AF65-F5344CB8AC3E}">
        <p14:creationId xmlns:p14="http://schemas.microsoft.com/office/powerpoint/2010/main" val="948095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2" name="Google Shape;1562;g1f00d5989ad_0_0"/>
          <p:cNvSpPr/>
          <p:nvPr/>
        </p:nvSpPr>
        <p:spPr>
          <a:xfrm>
            <a:off x="1703512" y="2564904"/>
            <a:ext cx="8784976" cy="108012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Inter Italic"/>
              <a:ea typeface="Inter Italic"/>
              <a:cs typeface="Inter Italic"/>
              <a:sym typeface="Inter"/>
            </a:endParaRPr>
          </a:p>
        </p:txBody>
      </p:sp>
      <p:sp>
        <p:nvSpPr>
          <p:cNvPr id="1564" name="Google Shape;1564;g1f00d5989ad_0_0"/>
          <p:cNvSpPr txBox="1"/>
          <p:nvPr/>
        </p:nvSpPr>
        <p:spPr>
          <a:xfrm>
            <a:off x="2096912" y="2710710"/>
            <a:ext cx="86580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Multimodal AI </a:t>
            </a:r>
            <a:r>
              <a:rPr lang="en" dirty="0"/>
              <a:t>is a computational field focusing on understanding and leveraging multiple modalities</a:t>
            </a:r>
          </a:p>
        </p:txBody>
      </p:sp>
      <p:pic>
        <p:nvPicPr>
          <p:cNvPr id="1565" name="Google Shape;1565;g1f00d5989ad_0_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191487" y="2641130"/>
            <a:ext cx="770222" cy="770200"/>
          </a:xfrm>
          <a:prstGeom prst="rect">
            <a:avLst/>
          </a:prstGeom>
          <a:noFill/>
          <a:ln>
            <a:noFill/>
          </a:ln>
        </p:spPr>
      </p:pic>
      <p:sp>
        <p:nvSpPr>
          <p:cNvPr id="4" name="Google Shape;1563;g1f00d5989ad_0_0">
            <a:extLst>
              <a:ext uri="{FF2B5EF4-FFF2-40B4-BE49-F238E27FC236}">
                <a16:creationId xmlns:a16="http://schemas.microsoft.com/office/drawing/2014/main" id="{37B4D0D7-EE09-2EAA-A0A5-DA464E242535}"/>
              </a:ext>
            </a:extLst>
          </p:cNvPr>
          <p:cNvSpPr txBox="1">
            <a:spLocks noGrp="1"/>
          </p:cNvSpPr>
          <p:nvPr>
            <p:ph type="title"/>
          </p:nvPr>
        </p:nvSpPr>
        <p:spPr>
          <a:xfrm>
            <a:off x="682083" y="664836"/>
            <a:ext cx="10789200" cy="387900"/>
          </a:xfrm>
          <a:prstGeom prst="rect">
            <a:avLst/>
          </a:prstGeom>
        </p:spPr>
        <p:txBody>
          <a:bodyPr spcFirstLastPara="1" wrap="square" lIns="0" tIns="0" rIns="0" bIns="0" anchor="t" anchorCtr="0">
            <a:spAutoFit/>
          </a:bodyPr>
          <a:lstStyle/>
          <a:p>
            <a:r>
              <a:rPr lang="en-US" dirty="0"/>
              <a:t>Multimodal AI</a:t>
            </a:r>
            <a:endParaRPr dirty="0"/>
          </a:p>
        </p:txBody>
      </p:sp>
      <p:sp>
        <p:nvSpPr>
          <p:cNvPr id="5" name="Google Shape;1562;g1f00d5989ad_0_0">
            <a:extLst>
              <a:ext uri="{FF2B5EF4-FFF2-40B4-BE49-F238E27FC236}">
                <a16:creationId xmlns:a16="http://schemas.microsoft.com/office/drawing/2014/main" id="{DFE4284B-DD43-A582-CD75-316010121117}"/>
              </a:ext>
            </a:extLst>
          </p:cNvPr>
          <p:cNvSpPr/>
          <p:nvPr/>
        </p:nvSpPr>
        <p:spPr>
          <a:xfrm>
            <a:off x="1703512" y="4201729"/>
            <a:ext cx="8784976" cy="108012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Inter Italic"/>
              <a:ea typeface="Inter Italic"/>
              <a:cs typeface="Inter Italic"/>
              <a:sym typeface="Inter"/>
            </a:endParaRPr>
          </a:p>
        </p:txBody>
      </p:sp>
      <p:sp>
        <p:nvSpPr>
          <p:cNvPr id="6" name="Google Shape;1564;g1f00d5989ad_0_0">
            <a:extLst>
              <a:ext uri="{FF2B5EF4-FFF2-40B4-BE49-F238E27FC236}">
                <a16:creationId xmlns:a16="http://schemas.microsoft.com/office/drawing/2014/main" id="{DF82A650-32A0-75A3-6B31-AA84C834FB34}"/>
              </a:ext>
            </a:extLst>
          </p:cNvPr>
          <p:cNvSpPr txBox="1"/>
          <p:nvPr/>
        </p:nvSpPr>
        <p:spPr>
          <a:xfrm>
            <a:off x="2096912" y="4347535"/>
            <a:ext cx="86580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A </a:t>
            </a:r>
            <a:r>
              <a:rPr lang="en" b="1" dirty="0"/>
              <a:t>modality</a:t>
            </a:r>
            <a:r>
              <a:rPr lang="en" dirty="0"/>
              <a:t> refers to a way in which a natural phenomenon is perceived or expressed</a:t>
            </a:r>
          </a:p>
        </p:txBody>
      </p:sp>
      <p:pic>
        <p:nvPicPr>
          <p:cNvPr id="7" name="Google Shape;1565;g1f00d5989ad_0_0">
            <a:extLst>
              <a:ext uri="{FF2B5EF4-FFF2-40B4-BE49-F238E27FC236}">
                <a16:creationId xmlns:a16="http://schemas.microsoft.com/office/drawing/2014/main" id="{92AF1AB1-7583-1822-F3C2-4A9F85CA0101}"/>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191487" y="4277955"/>
            <a:ext cx="770222" cy="770200"/>
          </a:xfrm>
          <a:prstGeom prst="rect">
            <a:avLst/>
          </a:prstGeom>
          <a:noFill/>
          <a:ln>
            <a:noFill/>
          </a:ln>
        </p:spPr>
      </p:pic>
    </p:spTree>
    <p:extLst>
      <p:ext uri="{BB962C8B-B14F-4D97-AF65-F5344CB8AC3E}">
        <p14:creationId xmlns:p14="http://schemas.microsoft.com/office/powerpoint/2010/main" val="4033619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3" name="TextBox 2">
            <a:extLst>
              <a:ext uri="{FF2B5EF4-FFF2-40B4-BE49-F238E27FC236}">
                <a16:creationId xmlns:a16="http://schemas.microsoft.com/office/drawing/2014/main" id="{211E0549-D9A2-6D4D-6C57-96B25D08CE58}"/>
              </a:ext>
            </a:extLst>
          </p:cNvPr>
          <p:cNvSpPr txBox="1"/>
          <p:nvPr/>
        </p:nvSpPr>
        <p:spPr>
          <a:xfrm>
            <a:off x="551384" y="6141916"/>
            <a:ext cx="10369152" cy="523220"/>
          </a:xfrm>
          <a:prstGeom prst="rect">
            <a:avLst/>
          </a:prstGeom>
          <a:noFill/>
        </p:spPr>
        <p:txBody>
          <a:bodyPr wrap="square">
            <a:spAutoFit/>
          </a:bodyPr>
          <a:lstStyle/>
          <a:p>
            <a:r>
              <a:rPr lang="en" sz="1400" dirty="0"/>
              <a:t>Foundations &amp; Trends in Multimodal Machine Learning: Principles, Challenges, and Open Questions</a:t>
            </a:r>
            <a:br>
              <a:rPr lang="en" sz="1400" dirty="0"/>
            </a:br>
            <a:r>
              <a:rPr lang="en" sz="1400" dirty="0">
                <a:hlinkClick r:id="rId3"/>
              </a:rPr>
              <a:t>https://arxiv.org/abs/2209.03430</a:t>
            </a:r>
            <a:endParaRPr lang="ru-RU" sz="1400" dirty="0"/>
          </a:p>
        </p:txBody>
      </p:sp>
      <p:pic>
        <p:nvPicPr>
          <p:cNvPr id="6" name="Рисунок 5">
            <a:extLst>
              <a:ext uri="{FF2B5EF4-FFF2-40B4-BE49-F238E27FC236}">
                <a16:creationId xmlns:a16="http://schemas.microsoft.com/office/drawing/2014/main" id="{A3AD9485-3EC9-911E-89CA-D18BD3CC3501}"/>
              </a:ext>
            </a:extLst>
          </p:cNvPr>
          <p:cNvPicPr>
            <a:picLocks noChangeAspect="1"/>
          </p:cNvPicPr>
          <p:nvPr/>
        </p:nvPicPr>
        <p:blipFill>
          <a:blip r:embed="rId4"/>
          <a:stretch>
            <a:fillRect/>
          </a:stretch>
        </p:blipFill>
        <p:spPr>
          <a:xfrm>
            <a:off x="5326550" y="1700808"/>
            <a:ext cx="6821103" cy="3187518"/>
          </a:xfrm>
          <a:prstGeom prst="rect">
            <a:avLst/>
          </a:prstGeom>
        </p:spPr>
      </p:pic>
      <p:sp>
        <p:nvSpPr>
          <p:cNvPr id="8" name="TextBox 7">
            <a:extLst>
              <a:ext uri="{FF2B5EF4-FFF2-40B4-BE49-F238E27FC236}">
                <a16:creationId xmlns:a16="http://schemas.microsoft.com/office/drawing/2014/main" id="{29CE671D-5BF2-3F18-2692-1FAFC3E2272B}"/>
              </a:ext>
            </a:extLst>
          </p:cNvPr>
          <p:cNvSpPr txBox="1"/>
          <p:nvPr/>
        </p:nvSpPr>
        <p:spPr>
          <a:xfrm>
            <a:off x="546583" y="1212006"/>
            <a:ext cx="4779967" cy="4770537"/>
          </a:xfrm>
          <a:prstGeom prst="rect">
            <a:avLst/>
          </a:prstGeom>
          <a:noFill/>
        </p:spPr>
        <p:txBody>
          <a:bodyPr wrap="square">
            <a:spAutoFit/>
          </a:bodyPr>
          <a:lstStyle/>
          <a:p>
            <a:pPr marL="285750" indent="-285750">
              <a:buFont typeface="Wingdings" pitchFamily="2" charset="2"/>
              <a:buChar char="ü"/>
            </a:pPr>
            <a:r>
              <a:rPr lang="en" sz="1600" dirty="0"/>
              <a:t>Representation — represent and summarize multimodal data to reflect the heterogeneity and interconnections between individual modality elements</a:t>
            </a:r>
          </a:p>
          <a:p>
            <a:pPr marL="285750" indent="-285750">
              <a:buFont typeface="Wingdings" pitchFamily="2" charset="2"/>
              <a:buChar char="ü"/>
            </a:pPr>
            <a:r>
              <a:rPr lang="en" sz="1600" dirty="0"/>
              <a:t>Alignment — identify the connections and interactions across all elements</a:t>
            </a:r>
          </a:p>
          <a:p>
            <a:pPr marL="285750" indent="-285750">
              <a:buFont typeface="Wingdings" pitchFamily="2" charset="2"/>
              <a:buChar char="ü"/>
            </a:pPr>
            <a:r>
              <a:rPr lang="en" sz="1600" dirty="0"/>
              <a:t>Reasoning — compose knowledge from multimodal evidence usually through multiple inferential steps for a task</a:t>
            </a:r>
          </a:p>
          <a:p>
            <a:pPr marL="285750" indent="-285750">
              <a:buFont typeface="Wingdings" pitchFamily="2" charset="2"/>
              <a:buChar char="ü"/>
            </a:pPr>
            <a:r>
              <a:rPr lang="en" sz="1600" dirty="0"/>
              <a:t>Generation — learning a generative process to produce raw modalities that reflect cross-modal interactions, structure, and coherence</a:t>
            </a:r>
          </a:p>
          <a:p>
            <a:pPr marL="285750" indent="-285750">
              <a:buFont typeface="Wingdings" pitchFamily="2" charset="2"/>
              <a:buChar char="ü"/>
            </a:pPr>
            <a:r>
              <a:rPr lang="en" sz="1600" dirty="0"/>
              <a:t>Transference — transfer knowledge between modalities and their representations</a:t>
            </a:r>
          </a:p>
          <a:p>
            <a:pPr marL="285750" indent="-285750">
              <a:buFont typeface="Wingdings" pitchFamily="2" charset="2"/>
              <a:buChar char="ü"/>
            </a:pPr>
            <a:r>
              <a:rPr lang="en" sz="1600" dirty="0"/>
              <a:t>Quantification — empirical and theoretical studies to better understand the multimodal learning process</a:t>
            </a:r>
            <a:endParaRPr lang="ru-RU" sz="1600" dirty="0"/>
          </a:p>
        </p:txBody>
      </p:sp>
      <p:sp>
        <p:nvSpPr>
          <p:cNvPr id="11" name="Google Shape;1563;g1f00d5989ad_0_0">
            <a:extLst>
              <a:ext uri="{FF2B5EF4-FFF2-40B4-BE49-F238E27FC236}">
                <a16:creationId xmlns:a16="http://schemas.microsoft.com/office/drawing/2014/main" id="{43C95C0F-16E1-E208-1791-D9DCA2A90F4A}"/>
              </a:ext>
            </a:extLst>
          </p:cNvPr>
          <p:cNvSpPr txBox="1">
            <a:spLocks noGrp="1"/>
          </p:cNvSpPr>
          <p:nvPr>
            <p:ph type="title"/>
          </p:nvPr>
        </p:nvSpPr>
        <p:spPr>
          <a:xfrm>
            <a:off x="682083" y="664836"/>
            <a:ext cx="10789200" cy="387798"/>
          </a:xfrm>
          <a:prstGeom prst="rect">
            <a:avLst/>
          </a:prstGeom>
        </p:spPr>
        <p:txBody>
          <a:bodyPr spcFirstLastPara="1" wrap="square" lIns="0" tIns="0" rIns="0" bIns="0" anchor="t" anchorCtr="0">
            <a:spAutoFit/>
          </a:bodyPr>
          <a:lstStyle/>
          <a:p>
            <a:r>
              <a:rPr lang="en-US" dirty="0"/>
              <a:t>Core </a:t>
            </a:r>
            <a:r>
              <a:rPr lang="en" sz="2800" dirty="0"/>
              <a:t>research challenges</a:t>
            </a:r>
            <a:endParaRPr dirty="0"/>
          </a:p>
        </p:txBody>
      </p:sp>
    </p:spTree>
    <p:extLst>
      <p:ext uri="{BB962C8B-B14F-4D97-AF65-F5344CB8AC3E}">
        <p14:creationId xmlns:p14="http://schemas.microsoft.com/office/powerpoint/2010/main" val="1322445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4" name="Google Shape;1564;g1f00d5989ad_0_0"/>
          <p:cNvSpPr txBox="1"/>
          <p:nvPr/>
        </p:nvSpPr>
        <p:spPr>
          <a:xfrm>
            <a:off x="1055440" y="1549272"/>
            <a:ext cx="4265512" cy="2185183"/>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accent1"/>
              </a:buClr>
              <a:buFont typeface="Системный шрифт, обычный"/>
              <a:buChar char="→"/>
            </a:pPr>
            <a:r>
              <a:rPr lang="en" sz="2600" dirty="0"/>
              <a:t> Heterogeneity</a:t>
            </a:r>
          </a:p>
          <a:p>
            <a:pPr marL="285750" lvl="0" indent="-285750" algn="l" rtl="0">
              <a:spcBef>
                <a:spcPts val="0"/>
              </a:spcBef>
              <a:spcAft>
                <a:spcPts val="0"/>
              </a:spcAft>
              <a:buClr>
                <a:schemeClr val="accent1"/>
              </a:buClr>
              <a:buFont typeface="Системный шрифт, обычный"/>
              <a:buChar char="→"/>
            </a:pPr>
            <a:endParaRPr lang="en" sz="2600" dirty="0"/>
          </a:p>
          <a:p>
            <a:pPr marL="285750" lvl="0" indent="-285750" algn="l" rtl="0">
              <a:spcBef>
                <a:spcPts val="0"/>
              </a:spcBef>
              <a:spcAft>
                <a:spcPts val="0"/>
              </a:spcAft>
              <a:buClr>
                <a:schemeClr val="accent1"/>
              </a:buClr>
              <a:buFont typeface="Системный шрифт, обычный"/>
              <a:buChar char="→"/>
            </a:pPr>
            <a:r>
              <a:rPr lang="en" sz="2600" dirty="0"/>
              <a:t> Connection</a:t>
            </a:r>
          </a:p>
          <a:p>
            <a:pPr marL="285750" lvl="0" indent="-285750" algn="l" rtl="0">
              <a:spcBef>
                <a:spcPts val="0"/>
              </a:spcBef>
              <a:spcAft>
                <a:spcPts val="0"/>
              </a:spcAft>
              <a:buClr>
                <a:schemeClr val="accent1"/>
              </a:buClr>
              <a:buFont typeface="Системный шрифт, обычный"/>
              <a:buChar char="→"/>
            </a:pPr>
            <a:endParaRPr lang="en" sz="2600" dirty="0"/>
          </a:p>
          <a:p>
            <a:pPr marL="285750" lvl="0" indent="-285750" algn="l" rtl="0">
              <a:spcBef>
                <a:spcPts val="0"/>
              </a:spcBef>
              <a:spcAft>
                <a:spcPts val="0"/>
              </a:spcAft>
              <a:buClr>
                <a:schemeClr val="accent1"/>
              </a:buClr>
              <a:buFont typeface="Системный шрифт, обычный"/>
              <a:buChar char="→"/>
            </a:pPr>
            <a:r>
              <a:rPr lang="en" sz="2600" dirty="0"/>
              <a:t> Interaction</a:t>
            </a:r>
          </a:p>
        </p:txBody>
      </p:sp>
      <p:sp>
        <p:nvSpPr>
          <p:cNvPr id="4" name="Google Shape;1563;g1f00d5989ad_0_0">
            <a:extLst>
              <a:ext uri="{FF2B5EF4-FFF2-40B4-BE49-F238E27FC236}">
                <a16:creationId xmlns:a16="http://schemas.microsoft.com/office/drawing/2014/main" id="{37B4D0D7-EE09-2EAA-A0A5-DA464E242535}"/>
              </a:ext>
            </a:extLst>
          </p:cNvPr>
          <p:cNvSpPr txBox="1">
            <a:spLocks noGrp="1"/>
          </p:cNvSpPr>
          <p:nvPr>
            <p:ph type="title"/>
          </p:nvPr>
        </p:nvSpPr>
        <p:spPr>
          <a:xfrm>
            <a:off x="682083" y="664836"/>
            <a:ext cx="10789200" cy="387900"/>
          </a:xfrm>
          <a:prstGeom prst="rect">
            <a:avLst/>
          </a:prstGeom>
        </p:spPr>
        <p:txBody>
          <a:bodyPr spcFirstLastPara="1" wrap="square" lIns="0" tIns="0" rIns="0" bIns="0" anchor="t" anchorCtr="0">
            <a:spAutoFit/>
          </a:bodyPr>
          <a:lstStyle/>
          <a:p>
            <a:r>
              <a:rPr lang="en-US" dirty="0"/>
              <a:t>Key principles</a:t>
            </a:r>
            <a:endParaRPr dirty="0"/>
          </a:p>
        </p:txBody>
      </p:sp>
    </p:spTree>
    <p:extLst>
      <p:ext uri="{BB962C8B-B14F-4D97-AF65-F5344CB8AC3E}">
        <p14:creationId xmlns:p14="http://schemas.microsoft.com/office/powerpoint/2010/main" val="2891793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3" name="Google Shape;1563;g1f00d5989ad_0_0"/>
          <p:cNvSpPr txBox="1">
            <a:spLocks noGrp="1"/>
          </p:cNvSpPr>
          <p:nvPr>
            <p:ph type="title"/>
          </p:nvPr>
        </p:nvSpPr>
        <p:spPr>
          <a:prstGeom prst="rect">
            <a:avLst/>
          </a:prstGeom>
        </p:spPr>
        <p:txBody>
          <a:bodyPr spcFirstLastPara="1" wrap="square" lIns="0" tIns="0" rIns="0" bIns="0" anchor="t" anchorCtr="0">
            <a:spAutoFit/>
          </a:bodyPr>
          <a:lstStyle/>
          <a:p>
            <a:pPr marL="0" lvl="0" indent="0">
              <a:spcAft>
                <a:spcPts val="0"/>
              </a:spcAft>
            </a:pPr>
            <a:r>
              <a:rPr lang="en-US" dirty="0"/>
              <a:t>About me</a:t>
            </a:r>
            <a:endParaRPr dirty="0"/>
          </a:p>
        </p:txBody>
      </p:sp>
      <p:sp>
        <p:nvSpPr>
          <p:cNvPr id="1568" name="Google Shape;1568;g1f00d5989ad_0_0"/>
          <p:cNvSpPr txBox="1"/>
          <p:nvPr/>
        </p:nvSpPr>
        <p:spPr>
          <a:xfrm>
            <a:off x="479376" y="1268760"/>
            <a:ext cx="8136904" cy="4970561"/>
          </a:xfrm>
          <a:prstGeom prst="rect">
            <a:avLst/>
          </a:prstGeom>
          <a:noFill/>
          <a:ln>
            <a:noFill/>
          </a:ln>
        </p:spPr>
        <p:txBody>
          <a:bodyPr spcFirstLastPara="1" wrap="square" lIns="91425" tIns="91425" rIns="91425" bIns="91425" anchor="t" anchorCtr="0">
            <a:spAutoFit/>
          </a:bodyPr>
          <a:lstStyle/>
          <a:p>
            <a:pPr marL="457200" lvl="0" indent="-330200" algn="l" rtl="0">
              <a:spcBef>
                <a:spcPts val="600"/>
              </a:spcBef>
              <a:spcAft>
                <a:spcPts val="0"/>
              </a:spcAft>
              <a:buClr>
                <a:srgbClr val="03A190"/>
              </a:buClr>
              <a:buSzPts val="1600"/>
              <a:buFont typeface="Inter"/>
              <a:buChar char="→"/>
            </a:pPr>
            <a:r>
              <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2010 </a:t>
            </a: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a:t>
            </a:r>
            <a:r>
              <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 </a:t>
            </a: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graduated from</a:t>
            </a:r>
            <a:r>
              <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 </a:t>
            </a: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Samara State Aerospace University (currently, Samara National Research University)</a:t>
            </a:r>
            <a:endPar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3A190"/>
              </a:buClr>
              <a:buSzPts val="1600"/>
              <a:buFont typeface="Inter"/>
              <a:buChar char="→"/>
            </a:pPr>
            <a:r>
              <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2013 </a:t>
            </a: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 defended the Candidate of Science thesis </a:t>
            </a:r>
            <a:r>
              <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a:t>
            </a: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Remote sensing data tampering detection method</a:t>
            </a:r>
            <a:r>
              <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a:t>
            </a:r>
            <a:endPar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Took team lead</a:t>
            </a:r>
            <a:r>
              <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 </a:t>
            </a: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and principal research roles on RFBR and RSCI grants</a:t>
            </a:r>
            <a:endParaRPr lang="ru-RU"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Worked in the Samsung laboratory based at the POMI RAS, St. Petersburg, implemented Upwork projects on the topic of computer vision</a:t>
            </a: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 etc.</a:t>
            </a:r>
            <a:endPar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a:p>
            <a:pPr marL="457200" lvl="0" indent="-330200" algn="l" rtl="0">
              <a:spcBef>
                <a:spcPts val="600"/>
              </a:spcBef>
              <a:spcAft>
                <a:spcPts val="0"/>
              </a:spcAft>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Since 2021 — involved in multimodal generative AI world</a:t>
            </a:r>
          </a:p>
          <a:p>
            <a:pPr marL="457200" lvl="0" indent="-330200" algn="l" rtl="0">
              <a:spcBef>
                <a:spcPts val="600"/>
              </a:spcBef>
              <a:spcAft>
                <a:spcPts val="0"/>
              </a:spcAft>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One of the creators of the Kandinsky model family</a:t>
            </a:r>
          </a:p>
          <a:p>
            <a:pPr marL="457200" lvl="0" indent="-330200" algn="l" rtl="0">
              <a:spcBef>
                <a:spcPts val="600"/>
              </a:spcBef>
              <a:spcAft>
                <a:spcPts val="0"/>
              </a:spcAft>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Since 2022, I have been working at Sber AI</a:t>
            </a:r>
          </a:p>
          <a:p>
            <a:pPr marL="457200" lvl="0" indent="-330200" algn="l" rtl="0">
              <a:spcBef>
                <a:spcPts val="600"/>
              </a:spcBef>
              <a:spcAft>
                <a:spcPts val="0"/>
              </a:spcAft>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Since 2023, I have been working at AIRI</a:t>
            </a:r>
          </a:p>
          <a:p>
            <a:pPr marL="457200" lvl="0" indent="-330200" algn="l" rtl="0">
              <a:spcBef>
                <a:spcPts val="600"/>
              </a:spcBef>
              <a:spcAft>
                <a:spcPts val="0"/>
              </a:spcAft>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I am a member of the program committees of leading scientific and scientific-practical conferences in Russia: Practical ML, </a:t>
            </a:r>
            <a:r>
              <a:rPr lang="en" sz="1600" dirty="0" err="1">
                <a:solidFill>
                  <a:schemeClr val="dk1"/>
                </a:solidFill>
                <a:latin typeface="Inter" panose="020B0502030000000004" pitchFamily="34" charset="0"/>
                <a:ea typeface="Inter" panose="020B0502030000000004" pitchFamily="34" charset="0"/>
                <a:cs typeface="Inter" panose="020B0502030000000004" pitchFamily="34" charset="0"/>
                <a:sym typeface="Inter"/>
              </a:rPr>
              <a:t>YaTalks</a:t>
            </a: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 </a:t>
            </a:r>
            <a:r>
              <a:rPr lang="en" sz="1600" dirty="0" err="1">
                <a:solidFill>
                  <a:schemeClr val="dk1"/>
                </a:solidFill>
                <a:latin typeface="Inter" panose="020B0502030000000004" pitchFamily="34" charset="0"/>
                <a:ea typeface="Inter" panose="020B0502030000000004" pitchFamily="34" charset="0"/>
                <a:cs typeface="Inter" panose="020B0502030000000004" pitchFamily="34" charset="0"/>
                <a:sym typeface="Inter"/>
              </a:rPr>
              <a:t>AiConf</a:t>
            </a: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 etc.</a:t>
            </a:r>
          </a:p>
          <a:p>
            <a:pPr marL="457200" lvl="0" indent="-330200" algn="l" rtl="0">
              <a:spcBef>
                <a:spcPts val="600"/>
              </a:spcBef>
              <a:spcAft>
                <a:spcPts val="0"/>
              </a:spcAft>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I regularly give lectures at conferences and podcasts</a:t>
            </a:r>
          </a:p>
          <a:p>
            <a:pPr marL="457200" lvl="0" indent="-330200" algn="l" rtl="0">
              <a:spcBef>
                <a:spcPts val="600"/>
              </a:spcBef>
              <a:spcAft>
                <a:spcPts val="0"/>
              </a:spcAft>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More than 100 peer-reviewed publications, including articles in Q1 and Core A/A* conferences proceedings, h-index=12</a:t>
            </a: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p:txBody>
      </p:sp>
      <p:pic>
        <p:nvPicPr>
          <p:cNvPr id="3" name="Рисунок 2">
            <a:extLst>
              <a:ext uri="{FF2B5EF4-FFF2-40B4-BE49-F238E27FC236}">
                <a16:creationId xmlns:a16="http://schemas.microsoft.com/office/drawing/2014/main" id="{30410201-86DE-7817-D45B-00BBBB0BEA24}"/>
              </a:ext>
            </a:extLst>
          </p:cNvPr>
          <p:cNvPicPr>
            <a:picLocks noChangeAspect="1"/>
          </p:cNvPicPr>
          <p:nvPr/>
        </p:nvPicPr>
        <p:blipFill>
          <a:blip r:embed="rId3"/>
          <a:stretch>
            <a:fillRect/>
          </a:stretch>
        </p:blipFill>
        <p:spPr>
          <a:xfrm>
            <a:off x="8832304" y="379420"/>
            <a:ext cx="2999788" cy="3933056"/>
          </a:xfrm>
          <a:prstGeom prst="rect">
            <a:avLst/>
          </a:prstGeom>
        </p:spPr>
      </p:pic>
    </p:spTree>
    <p:extLst>
      <p:ext uri="{BB962C8B-B14F-4D97-AF65-F5344CB8AC3E}">
        <p14:creationId xmlns:p14="http://schemas.microsoft.com/office/powerpoint/2010/main" val="2547121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563;g1f00d5989ad_0_0">
            <a:extLst>
              <a:ext uri="{FF2B5EF4-FFF2-40B4-BE49-F238E27FC236}">
                <a16:creationId xmlns:a16="http://schemas.microsoft.com/office/drawing/2014/main" id="{37B4D0D7-EE09-2EAA-A0A5-DA464E242535}"/>
              </a:ext>
            </a:extLst>
          </p:cNvPr>
          <p:cNvSpPr txBox="1">
            <a:spLocks noGrp="1"/>
          </p:cNvSpPr>
          <p:nvPr>
            <p:ph type="title"/>
          </p:nvPr>
        </p:nvSpPr>
        <p:spPr>
          <a:xfrm>
            <a:off x="682083" y="664836"/>
            <a:ext cx="10789200" cy="387900"/>
          </a:xfrm>
          <a:prstGeom prst="rect">
            <a:avLst/>
          </a:prstGeom>
        </p:spPr>
        <p:txBody>
          <a:bodyPr spcFirstLastPara="1" wrap="square" lIns="0" tIns="0" rIns="0" bIns="0" anchor="t" anchorCtr="0">
            <a:spAutoFit/>
          </a:bodyPr>
          <a:lstStyle/>
          <a:p>
            <a:r>
              <a:rPr lang="en-US" dirty="0"/>
              <a:t>Modalities heterogeneity</a:t>
            </a:r>
            <a:endParaRPr dirty="0"/>
          </a:p>
        </p:txBody>
      </p:sp>
      <p:pic>
        <p:nvPicPr>
          <p:cNvPr id="2" name="Рисунок 1">
            <a:extLst>
              <a:ext uri="{FF2B5EF4-FFF2-40B4-BE49-F238E27FC236}">
                <a16:creationId xmlns:a16="http://schemas.microsoft.com/office/drawing/2014/main" id="{242524B3-5734-527C-9766-2F1415D5348A}"/>
              </a:ext>
            </a:extLst>
          </p:cNvPr>
          <p:cNvPicPr>
            <a:picLocks noChangeAspect="1"/>
          </p:cNvPicPr>
          <p:nvPr/>
        </p:nvPicPr>
        <p:blipFill>
          <a:blip r:embed="rId3"/>
          <a:stretch>
            <a:fillRect/>
          </a:stretch>
        </p:blipFill>
        <p:spPr>
          <a:xfrm>
            <a:off x="1685311" y="2132856"/>
            <a:ext cx="8782744" cy="2195686"/>
          </a:xfrm>
          <a:prstGeom prst="rect">
            <a:avLst/>
          </a:prstGeom>
        </p:spPr>
      </p:pic>
    </p:spTree>
    <p:extLst>
      <p:ext uri="{BB962C8B-B14F-4D97-AF65-F5344CB8AC3E}">
        <p14:creationId xmlns:p14="http://schemas.microsoft.com/office/powerpoint/2010/main" val="299181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563;g1f00d5989ad_0_0">
            <a:extLst>
              <a:ext uri="{FF2B5EF4-FFF2-40B4-BE49-F238E27FC236}">
                <a16:creationId xmlns:a16="http://schemas.microsoft.com/office/drawing/2014/main" id="{37B4D0D7-EE09-2EAA-A0A5-DA464E242535}"/>
              </a:ext>
            </a:extLst>
          </p:cNvPr>
          <p:cNvSpPr txBox="1">
            <a:spLocks noGrp="1"/>
          </p:cNvSpPr>
          <p:nvPr>
            <p:ph type="title"/>
          </p:nvPr>
        </p:nvSpPr>
        <p:spPr>
          <a:xfrm>
            <a:off x="682083" y="664836"/>
            <a:ext cx="10789200" cy="387900"/>
          </a:xfrm>
          <a:prstGeom prst="rect">
            <a:avLst/>
          </a:prstGeom>
        </p:spPr>
        <p:txBody>
          <a:bodyPr spcFirstLastPara="1" wrap="square" lIns="0" tIns="0" rIns="0" bIns="0" anchor="t" anchorCtr="0">
            <a:spAutoFit/>
          </a:bodyPr>
          <a:lstStyle/>
          <a:p>
            <a:r>
              <a:rPr lang="en-US" dirty="0"/>
              <a:t>Modalities connection</a:t>
            </a:r>
            <a:endParaRPr dirty="0"/>
          </a:p>
        </p:txBody>
      </p:sp>
      <p:pic>
        <p:nvPicPr>
          <p:cNvPr id="2" name="Рисунок 1">
            <a:extLst>
              <a:ext uri="{FF2B5EF4-FFF2-40B4-BE49-F238E27FC236}">
                <a16:creationId xmlns:a16="http://schemas.microsoft.com/office/drawing/2014/main" id="{197BA3A6-5DD2-3416-66D3-20194E00E816}"/>
              </a:ext>
            </a:extLst>
          </p:cNvPr>
          <p:cNvPicPr>
            <a:picLocks noChangeAspect="1"/>
          </p:cNvPicPr>
          <p:nvPr/>
        </p:nvPicPr>
        <p:blipFill>
          <a:blip r:embed="rId3"/>
          <a:stretch>
            <a:fillRect/>
          </a:stretch>
        </p:blipFill>
        <p:spPr>
          <a:xfrm>
            <a:off x="1902843" y="1628800"/>
            <a:ext cx="8386314" cy="3815638"/>
          </a:xfrm>
          <a:prstGeom prst="rect">
            <a:avLst/>
          </a:prstGeom>
        </p:spPr>
      </p:pic>
    </p:spTree>
    <p:extLst>
      <p:ext uri="{BB962C8B-B14F-4D97-AF65-F5344CB8AC3E}">
        <p14:creationId xmlns:p14="http://schemas.microsoft.com/office/powerpoint/2010/main" val="3899688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563;g1f00d5989ad_0_0">
            <a:extLst>
              <a:ext uri="{FF2B5EF4-FFF2-40B4-BE49-F238E27FC236}">
                <a16:creationId xmlns:a16="http://schemas.microsoft.com/office/drawing/2014/main" id="{37B4D0D7-EE09-2EAA-A0A5-DA464E242535}"/>
              </a:ext>
            </a:extLst>
          </p:cNvPr>
          <p:cNvSpPr txBox="1">
            <a:spLocks noGrp="1"/>
          </p:cNvSpPr>
          <p:nvPr>
            <p:ph type="title"/>
          </p:nvPr>
        </p:nvSpPr>
        <p:spPr>
          <a:xfrm>
            <a:off x="682083" y="664836"/>
            <a:ext cx="10789200" cy="387900"/>
          </a:xfrm>
          <a:prstGeom prst="rect">
            <a:avLst/>
          </a:prstGeom>
        </p:spPr>
        <p:txBody>
          <a:bodyPr spcFirstLastPara="1" wrap="square" lIns="0" tIns="0" rIns="0" bIns="0" anchor="t" anchorCtr="0">
            <a:spAutoFit/>
          </a:bodyPr>
          <a:lstStyle/>
          <a:p>
            <a:r>
              <a:rPr lang="en-US" dirty="0"/>
              <a:t>Modalities interaction</a:t>
            </a:r>
            <a:endParaRPr dirty="0"/>
          </a:p>
        </p:txBody>
      </p:sp>
      <p:pic>
        <p:nvPicPr>
          <p:cNvPr id="2" name="Рисунок 1">
            <a:extLst>
              <a:ext uri="{FF2B5EF4-FFF2-40B4-BE49-F238E27FC236}">
                <a16:creationId xmlns:a16="http://schemas.microsoft.com/office/drawing/2014/main" id="{CAD3F8F6-26EB-2691-2739-A1D7766AAA0C}"/>
              </a:ext>
            </a:extLst>
          </p:cNvPr>
          <p:cNvPicPr>
            <a:picLocks noChangeAspect="1"/>
          </p:cNvPicPr>
          <p:nvPr/>
        </p:nvPicPr>
        <p:blipFill>
          <a:blip r:embed="rId3"/>
          <a:stretch>
            <a:fillRect/>
          </a:stretch>
        </p:blipFill>
        <p:spPr>
          <a:xfrm>
            <a:off x="1739516" y="1628800"/>
            <a:ext cx="8712968" cy="4149647"/>
          </a:xfrm>
          <a:prstGeom prst="rect">
            <a:avLst/>
          </a:prstGeom>
        </p:spPr>
      </p:pic>
    </p:spTree>
    <p:extLst>
      <p:ext uri="{BB962C8B-B14F-4D97-AF65-F5344CB8AC3E}">
        <p14:creationId xmlns:p14="http://schemas.microsoft.com/office/powerpoint/2010/main" val="2071354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83820A-3F49-482D-9B9C-5E5A0D6DBACD}"/>
              </a:ext>
            </a:extLst>
          </p:cNvPr>
          <p:cNvSpPr>
            <a:spLocks noGrp="1"/>
          </p:cNvSpPr>
          <p:nvPr>
            <p:ph type="title"/>
          </p:nvPr>
        </p:nvSpPr>
        <p:spPr/>
        <p:txBody>
          <a:bodyPr/>
          <a:lstStyle/>
          <a:p>
            <a:r>
              <a:rPr lang="en-US" dirty="0"/>
              <a:t>LLM</a:t>
            </a:r>
            <a:r>
              <a:rPr lang="ru-RU" dirty="0"/>
              <a:t> → </a:t>
            </a:r>
            <a:r>
              <a:rPr lang="en-US" dirty="0"/>
              <a:t>Multimodal LLM</a:t>
            </a:r>
            <a:endParaRPr lang="ru-RU" dirty="0"/>
          </a:p>
        </p:txBody>
      </p:sp>
      <p:pic>
        <p:nvPicPr>
          <p:cNvPr id="4" name="Рисунок 3">
            <a:extLst>
              <a:ext uri="{FF2B5EF4-FFF2-40B4-BE49-F238E27FC236}">
                <a16:creationId xmlns:a16="http://schemas.microsoft.com/office/drawing/2014/main" id="{290886A9-AFD6-4BCC-8D66-9DFC5B7B3E84}"/>
              </a:ext>
            </a:extLst>
          </p:cNvPr>
          <p:cNvPicPr>
            <a:picLocks noChangeAspect="1"/>
          </p:cNvPicPr>
          <p:nvPr/>
        </p:nvPicPr>
        <p:blipFill>
          <a:blip r:embed="rId2"/>
          <a:stretch>
            <a:fillRect/>
          </a:stretch>
        </p:blipFill>
        <p:spPr>
          <a:xfrm>
            <a:off x="5288270" y="1268760"/>
            <a:ext cx="6532403" cy="4787899"/>
          </a:xfrm>
          <a:prstGeom prst="rect">
            <a:avLst/>
          </a:prstGeom>
        </p:spPr>
      </p:pic>
      <p:sp>
        <p:nvSpPr>
          <p:cNvPr id="3" name="Google Shape;758;p85">
            <a:extLst>
              <a:ext uri="{FF2B5EF4-FFF2-40B4-BE49-F238E27FC236}">
                <a16:creationId xmlns:a16="http://schemas.microsoft.com/office/drawing/2014/main" id="{3EFFA61B-7A4D-B55A-20A1-0768E1A1830D}"/>
              </a:ext>
            </a:extLst>
          </p:cNvPr>
          <p:cNvSpPr txBox="1"/>
          <p:nvPr/>
        </p:nvSpPr>
        <p:spPr>
          <a:xfrm>
            <a:off x="571709" y="2508553"/>
            <a:ext cx="4608587" cy="2185214"/>
          </a:xfrm>
          <a:prstGeom prst="rect">
            <a:avLst/>
          </a:prstGeom>
          <a:noFill/>
          <a:ln>
            <a:noFill/>
          </a:ln>
        </p:spPr>
        <p:txBody>
          <a:bodyPr spcFirstLastPara="1" wrap="square" lIns="0" tIns="0" rIns="0" bIns="0" anchor="t" anchorCtr="0">
            <a:spAutoFit/>
          </a:bodyPr>
          <a:lstStyle/>
          <a:p>
            <a:pPr marL="360000" indent="-360000" defTabSz="1920057" fontAlgn="base">
              <a:spcAft>
                <a:spcPts val="1200"/>
              </a:spcAft>
              <a:buClr>
                <a:srgbClr val="000000"/>
              </a:buClr>
              <a:buSzPct val="100000"/>
              <a:buBlip>
                <a:blip r:embed="rId3">
                  <a:extLst>
                    <a:ext uri="{96DAC541-7B7A-43D3-8B79-37D633B846F1}">
                      <asvg:svgBlip xmlns:asvg="http://schemas.microsoft.com/office/drawing/2016/SVG/main" r:embed="rId4"/>
                    </a:ext>
                  </a:extLst>
                </a:blip>
              </a:buBlip>
              <a:defRPr/>
            </a:pPr>
            <a:r>
              <a:rPr lang="en" sz="1600" dirty="0">
                <a:ea typeface="Inter" panose="020B0502030000000004" pitchFamily="34" charset="0"/>
                <a:cs typeface="Inter" panose="020B0502030000000004" pitchFamily="34" charset="0"/>
              </a:rPr>
              <a:t>People are used to communicate using </a:t>
            </a:r>
            <a:br>
              <a:rPr lang="en" sz="1600" dirty="0">
                <a:ea typeface="Inter" panose="020B0502030000000004" pitchFamily="34" charset="0"/>
                <a:cs typeface="Inter" panose="020B0502030000000004" pitchFamily="34" charset="0"/>
              </a:rPr>
            </a:br>
            <a:r>
              <a:rPr lang="en" sz="1600" b="1" dirty="0">
                <a:ea typeface="Inter Semi Bold" panose="020B0502030000000004" pitchFamily="34" charset="0"/>
                <a:cs typeface="Inter Semi Bold" panose="020B0502030000000004" pitchFamily="34" charset="0"/>
              </a:rPr>
              <a:t>more than just text</a:t>
            </a:r>
          </a:p>
          <a:p>
            <a:pPr marL="360000" indent="-360000" defTabSz="1920057" fontAlgn="base">
              <a:spcAft>
                <a:spcPts val="1200"/>
              </a:spcAft>
              <a:buClr>
                <a:srgbClr val="000000"/>
              </a:buClr>
              <a:buSzPct val="100000"/>
              <a:buBlip>
                <a:blip r:embed="rId3">
                  <a:extLst>
                    <a:ext uri="{96DAC541-7B7A-43D3-8B79-37D633B846F1}">
                      <asvg:svgBlip xmlns:asvg="http://schemas.microsoft.com/office/drawing/2016/SVG/main" r:embed="rId4"/>
                    </a:ext>
                  </a:extLst>
                </a:blip>
              </a:buBlip>
              <a:defRPr/>
            </a:pPr>
            <a:r>
              <a:rPr lang="en" sz="1600" dirty="0">
                <a:ea typeface="Inter" panose="020B0502030000000004" pitchFamily="34" charset="0"/>
                <a:cs typeface="Inter" panose="020B0502030000000004" pitchFamily="34" charset="0"/>
              </a:rPr>
              <a:t>To design a high-quality AI assistant, you need to train it to use </a:t>
            </a:r>
            <a:r>
              <a:rPr lang="en" sz="1600" b="1" dirty="0">
                <a:ea typeface="Inter Semi Bold" panose="020B0502030000000004" pitchFamily="34" charset="0"/>
                <a:cs typeface="Inter Semi Bold" panose="020B0502030000000004" pitchFamily="34" charset="0"/>
              </a:rPr>
              <a:t>more than just text</a:t>
            </a:r>
          </a:p>
          <a:p>
            <a:pPr marL="360000" indent="-360000" defTabSz="1920057" fontAlgn="base">
              <a:spcAft>
                <a:spcPts val="1200"/>
              </a:spcAft>
              <a:buClr>
                <a:srgbClr val="000000"/>
              </a:buClr>
              <a:buSzPct val="100000"/>
              <a:buBlip>
                <a:blip r:embed="rId3">
                  <a:extLst>
                    <a:ext uri="{96DAC541-7B7A-43D3-8B79-37D633B846F1}">
                      <asvg:svgBlip xmlns:asvg="http://schemas.microsoft.com/office/drawing/2016/SVG/main" r:embed="rId4"/>
                    </a:ext>
                  </a:extLst>
                </a:blip>
              </a:buBlip>
              <a:defRPr/>
            </a:pPr>
            <a:r>
              <a:rPr lang="en" sz="1600" dirty="0">
                <a:ea typeface="Inter" panose="020B0502030000000004" pitchFamily="34" charset="0"/>
                <a:cs typeface="Inter" panose="020B0502030000000004" pitchFamily="34" charset="0"/>
              </a:rPr>
              <a:t>Text + images + sound + video + ... — </a:t>
            </a:r>
            <a:br>
              <a:rPr lang="en" sz="1600" dirty="0">
                <a:ea typeface="Inter" panose="020B0502030000000004" pitchFamily="34" charset="0"/>
                <a:cs typeface="Inter" panose="020B0502030000000004" pitchFamily="34" charset="0"/>
              </a:rPr>
            </a:br>
            <a:r>
              <a:rPr lang="en" sz="1600" dirty="0">
                <a:ea typeface="Inter" panose="020B0502030000000004" pitchFamily="34" charset="0"/>
                <a:cs typeface="Inter" panose="020B0502030000000004" pitchFamily="34" charset="0"/>
              </a:rPr>
              <a:t>this is the perfect NATURAL scenario for interaction</a:t>
            </a:r>
            <a:endParaRPr lang="ru-RU" sz="1600" dirty="0">
              <a:ea typeface="Inter" panose="020B0502030000000004" pitchFamily="34" charset="0"/>
              <a:cs typeface="Inter" panose="020B0502030000000004" pitchFamily="34" charset="0"/>
            </a:endParaRPr>
          </a:p>
        </p:txBody>
      </p:sp>
      <p:sp>
        <p:nvSpPr>
          <p:cNvPr id="7" name="TextBox 6">
            <a:extLst>
              <a:ext uri="{FF2B5EF4-FFF2-40B4-BE49-F238E27FC236}">
                <a16:creationId xmlns:a16="http://schemas.microsoft.com/office/drawing/2014/main" id="{C3B0DAA8-41E3-4D2E-56E5-9741568DB3B7}"/>
              </a:ext>
            </a:extLst>
          </p:cNvPr>
          <p:cNvSpPr txBox="1"/>
          <p:nvPr/>
        </p:nvSpPr>
        <p:spPr>
          <a:xfrm>
            <a:off x="463734" y="1700808"/>
            <a:ext cx="4824536" cy="707886"/>
          </a:xfrm>
          <a:prstGeom prst="rect">
            <a:avLst/>
          </a:prstGeom>
          <a:noFill/>
        </p:spPr>
        <p:txBody>
          <a:bodyPr wrap="square">
            <a:spAutoFit/>
          </a:bodyPr>
          <a:lstStyle/>
          <a:p>
            <a:r>
              <a:rPr lang="en-US" sz="2000" dirty="0">
                <a:latin typeface="Inter Medium" panose="020B0502030000000004" pitchFamily="34" charset="0"/>
                <a:ea typeface="Inter Medium" panose="020B0502030000000004" pitchFamily="34" charset="0"/>
                <a:cs typeface="Inter Medium" panose="020B0502030000000004" pitchFamily="34" charset="0"/>
              </a:rPr>
              <a:t>Why do we need something more than text</a:t>
            </a:r>
            <a:r>
              <a:rPr lang="ru-RU" sz="2000" dirty="0">
                <a:latin typeface="Inter Medium" panose="020B0502030000000004" pitchFamily="34" charset="0"/>
                <a:ea typeface="Inter Medium" panose="020B0502030000000004" pitchFamily="34" charset="0"/>
                <a:cs typeface="Inter Medium" panose="020B0502030000000004" pitchFamily="34" charset="0"/>
              </a:rPr>
              <a:t>?</a:t>
            </a:r>
          </a:p>
        </p:txBody>
      </p:sp>
    </p:spTree>
    <p:extLst>
      <p:ext uri="{BB962C8B-B14F-4D97-AF65-F5344CB8AC3E}">
        <p14:creationId xmlns:p14="http://schemas.microsoft.com/office/powerpoint/2010/main" val="4294890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C235DE30-B9F9-CAB0-E31A-FC153E7080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7368" y="1124744"/>
            <a:ext cx="10861274" cy="4968552"/>
          </a:xfrm>
          <a:prstGeom prst="rect">
            <a:avLst/>
          </a:prstGeom>
        </p:spPr>
      </p:pic>
    </p:spTree>
    <p:extLst>
      <p:ext uri="{BB962C8B-B14F-4D97-AF65-F5344CB8AC3E}">
        <p14:creationId xmlns:p14="http://schemas.microsoft.com/office/powerpoint/2010/main" val="3300566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g2b663a982e6_5_40"/>
          <p:cNvSpPr txBox="1">
            <a:spLocks noGrp="1"/>
          </p:cNvSpPr>
          <p:nvPr>
            <p:ph type="title"/>
          </p:nvPr>
        </p:nvSpPr>
        <p:spPr>
          <a:prstGeom prst="rect">
            <a:avLst/>
          </a:prstGeom>
        </p:spPr>
        <p:txBody>
          <a:bodyPr spcFirstLastPara="1" wrap="square" lIns="0" tIns="0" rIns="0" bIns="0" anchor="t" anchorCtr="0">
            <a:spAutoFit/>
          </a:bodyPr>
          <a:lstStyle/>
          <a:p>
            <a:pPr marL="0" lvl="0" indent="0">
              <a:spcBef>
                <a:spcPts val="0"/>
              </a:spcBef>
              <a:spcAft>
                <a:spcPts val="0"/>
              </a:spcAft>
              <a:buClr>
                <a:schemeClr val="dk1"/>
              </a:buClr>
              <a:buSzPts val="2800"/>
            </a:pPr>
            <a:r>
              <a:rPr lang="en-US" dirty="0">
                <a:latin typeface="Inter" panose="020B0502030000000004" pitchFamily="34" charset="0"/>
                <a:ea typeface="Inter" panose="020B0502030000000004" pitchFamily="34" charset="0"/>
                <a:cs typeface="Inter" panose="020B0502030000000004" pitchFamily="34" charset="0"/>
              </a:rPr>
              <a:t>Just a case</a:t>
            </a:r>
            <a:endParaRPr dirty="0">
              <a:latin typeface="Inter" panose="020B0502030000000004" pitchFamily="34" charset="0"/>
              <a:ea typeface="Inter" panose="020B0502030000000004" pitchFamily="34" charset="0"/>
              <a:cs typeface="Inter" panose="020B0502030000000004" pitchFamily="34" charset="0"/>
            </a:endParaRPr>
          </a:p>
        </p:txBody>
      </p:sp>
      <p:pic>
        <p:nvPicPr>
          <p:cNvPr id="2" name="Рисунок 1">
            <a:extLst>
              <a:ext uri="{FF2B5EF4-FFF2-40B4-BE49-F238E27FC236}">
                <a16:creationId xmlns:a16="http://schemas.microsoft.com/office/drawing/2014/main" id="{98C969CB-12C5-67B4-38ED-745D0E5512C0}"/>
              </a:ext>
            </a:extLst>
          </p:cNvPr>
          <p:cNvPicPr>
            <a:picLocks noChangeAspect="1"/>
          </p:cNvPicPr>
          <p:nvPr/>
        </p:nvPicPr>
        <p:blipFill>
          <a:blip r:embed="rId3"/>
          <a:stretch>
            <a:fillRect/>
          </a:stretch>
        </p:blipFill>
        <p:spPr>
          <a:xfrm>
            <a:off x="1559496" y="1412776"/>
            <a:ext cx="8757087" cy="4272149"/>
          </a:xfrm>
          <a:prstGeom prst="rect">
            <a:avLst/>
          </a:prstGeom>
        </p:spPr>
      </p:pic>
    </p:spTree>
    <p:extLst>
      <p:ext uri="{BB962C8B-B14F-4D97-AF65-F5344CB8AC3E}">
        <p14:creationId xmlns:p14="http://schemas.microsoft.com/office/powerpoint/2010/main" val="3291268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86F672A-60DC-3B4B-B51A-F91AD8E6C90D}"/>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5" name="Прямоугольник 4">
            <a:extLst>
              <a:ext uri="{FF2B5EF4-FFF2-40B4-BE49-F238E27FC236}">
                <a16:creationId xmlns:a16="http://schemas.microsoft.com/office/drawing/2014/main" id="{0BF12A2C-35BD-1240-84DD-6DD7D0C3AFC8}"/>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1701" name="Google Shape;1701;g2b663a982e6_5_72"/>
          <p:cNvSpPr txBox="1">
            <a:spLocks noGrp="1"/>
          </p:cNvSpPr>
          <p:nvPr>
            <p:ph type="title"/>
          </p:nvPr>
        </p:nvSpPr>
        <p:spPr>
          <a:prstGeom prst="rect">
            <a:avLst/>
          </a:prstGeom>
        </p:spPr>
        <p:txBody>
          <a:bodyPr spcFirstLastPara="1" wrap="square" lIns="0" tIns="0" rIns="0" bIns="0" anchor="t" anchorCtr="0">
            <a:spAutoFit/>
          </a:bodyPr>
          <a:lstStyle/>
          <a:p>
            <a:pPr marL="0" lvl="0" indent="0">
              <a:spcAft>
                <a:spcPts val="0"/>
              </a:spcAft>
            </a:pPr>
            <a:r>
              <a:rPr lang="en-US" dirty="0"/>
              <a:t>One more try…</a:t>
            </a:r>
            <a:endParaRPr dirty="0"/>
          </a:p>
        </p:txBody>
      </p:sp>
      <p:pic>
        <p:nvPicPr>
          <p:cNvPr id="3" name="Рисунок 2">
            <a:extLst>
              <a:ext uri="{FF2B5EF4-FFF2-40B4-BE49-F238E27FC236}">
                <a16:creationId xmlns:a16="http://schemas.microsoft.com/office/drawing/2014/main" id="{E8E4BCC8-CBE8-B0E3-50C4-32F86DED4033}"/>
              </a:ext>
            </a:extLst>
          </p:cNvPr>
          <p:cNvPicPr>
            <a:picLocks noChangeAspect="1"/>
          </p:cNvPicPr>
          <p:nvPr/>
        </p:nvPicPr>
        <p:blipFill>
          <a:blip r:embed="rId3"/>
          <a:stretch>
            <a:fillRect/>
          </a:stretch>
        </p:blipFill>
        <p:spPr>
          <a:xfrm>
            <a:off x="2928206" y="1675838"/>
            <a:ext cx="6335588" cy="4176794"/>
          </a:xfrm>
          <a:prstGeom prst="roundRect">
            <a:avLst>
              <a:gd name="adj" fmla="val 3787"/>
            </a:avLst>
          </a:prstGeom>
        </p:spPr>
      </p:pic>
    </p:spTree>
    <p:extLst>
      <p:ext uri="{BB962C8B-B14F-4D97-AF65-F5344CB8AC3E}">
        <p14:creationId xmlns:p14="http://schemas.microsoft.com/office/powerpoint/2010/main" val="1999956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AF84107E-5C12-9244-810B-65996A8D59E4}"/>
              </a:ext>
            </a:extLst>
          </p:cNvPr>
          <p:cNvSpPr/>
          <p:nvPr/>
        </p:nvSpPr>
        <p:spPr>
          <a:xfrm>
            <a:off x="708204" y="1412776"/>
            <a:ext cx="10788471" cy="470291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5" name="Прямоугольник 4">
            <a:extLst>
              <a:ext uri="{FF2B5EF4-FFF2-40B4-BE49-F238E27FC236}">
                <a16:creationId xmlns:a16="http://schemas.microsoft.com/office/drawing/2014/main" id="{789B945B-F41A-8345-8625-C96838DB8105}"/>
              </a:ext>
            </a:extLst>
          </p:cNvPr>
          <p:cNvSpPr/>
          <p:nvPr/>
        </p:nvSpPr>
        <p:spPr>
          <a:xfrm>
            <a:off x="785002" y="1509092"/>
            <a:ext cx="10634873" cy="4512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hangingPunct="1">
              <a:defRPr/>
            </a:pPr>
            <a:endParaRPr lang="ru-RU" sz="2400" kern="1200" dirty="0">
              <a:solidFill>
                <a:srgbClr val="FFFFFF"/>
              </a:solidFill>
            </a:endParaRPr>
          </a:p>
        </p:txBody>
      </p:sp>
      <p:sp>
        <p:nvSpPr>
          <p:cNvPr id="1711" name="Google Shape;1711;g2b663a982e6_6_4"/>
          <p:cNvSpPr txBox="1">
            <a:spLocks noGrp="1"/>
          </p:cNvSpPr>
          <p:nvPr>
            <p:ph type="title"/>
          </p:nvPr>
        </p:nvSpPr>
        <p:spPr>
          <a:prstGeom prst="rect">
            <a:avLst/>
          </a:prstGeom>
        </p:spPr>
        <p:txBody>
          <a:bodyPr spcFirstLastPara="1" wrap="square" lIns="0" tIns="0" rIns="0" bIns="0" anchor="t" anchorCtr="0">
            <a:spAutoFit/>
          </a:bodyPr>
          <a:lstStyle/>
          <a:p>
            <a:pPr marL="0" lvl="0" indent="0">
              <a:spcAft>
                <a:spcPts val="0"/>
              </a:spcAft>
            </a:pPr>
            <a:r>
              <a:rPr lang="en-US" dirty="0"/>
              <a:t>And the other one… </a:t>
            </a:r>
            <a:endParaRPr dirty="0"/>
          </a:p>
        </p:txBody>
      </p:sp>
      <p:pic>
        <p:nvPicPr>
          <p:cNvPr id="3" name="Рисунок 2">
            <a:extLst>
              <a:ext uri="{FF2B5EF4-FFF2-40B4-BE49-F238E27FC236}">
                <a16:creationId xmlns:a16="http://schemas.microsoft.com/office/drawing/2014/main" id="{F2641F43-3BFB-40F3-EBC9-B76A0AA3B594}"/>
              </a:ext>
            </a:extLst>
          </p:cNvPr>
          <p:cNvPicPr>
            <a:picLocks noChangeAspect="1"/>
          </p:cNvPicPr>
          <p:nvPr/>
        </p:nvPicPr>
        <p:blipFill>
          <a:blip r:embed="rId3"/>
          <a:stretch>
            <a:fillRect/>
          </a:stretch>
        </p:blipFill>
        <p:spPr>
          <a:xfrm>
            <a:off x="2574903" y="1680874"/>
            <a:ext cx="7042194" cy="4166721"/>
          </a:xfrm>
          <a:prstGeom prst="roundRect">
            <a:avLst>
              <a:gd name="adj" fmla="val 3713"/>
            </a:avLst>
          </a:prstGeom>
        </p:spPr>
      </p:pic>
    </p:spTree>
    <p:extLst>
      <p:ext uri="{BB962C8B-B14F-4D97-AF65-F5344CB8AC3E}">
        <p14:creationId xmlns:p14="http://schemas.microsoft.com/office/powerpoint/2010/main" val="243358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F01D83-F929-271C-ACC9-5068C9DFFF97}"/>
              </a:ext>
            </a:extLst>
          </p:cNvPr>
          <p:cNvSpPr>
            <a:spLocks noGrp="1"/>
          </p:cNvSpPr>
          <p:nvPr>
            <p:ph type="title"/>
          </p:nvPr>
        </p:nvSpPr>
        <p:spPr/>
        <p:txBody>
          <a:bodyPr/>
          <a:lstStyle/>
          <a:p>
            <a:r>
              <a:rPr lang="en-US" dirty="0"/>
              <a:t>Multimedia synthesis</a:t>
            </a:r>
            <a:endParaRPr lang="ru-RU" dirty="0"/>
          </a:p>
        </p:txBody>
      </p:sp>
      <p:sp>
        <p:nvSpPr>
          <p:cNvPr id="3" name="Текст 2">
            <a:extLst>
              <a:ext uri="{FF2B5EF4-FFF2-40B4-BE49-F238E27FC236}">
                <a16:creationId xmlns:a16="http://schemas.microsoft.com/office/drawing/2014/main" id="{98EA1D4B-47D6-E76C-63B4-A57CFA45ECB4}"/>
              </a:ext>
            </a:extLst>
          </p:cNvPr>
          <p:cNvSpPr>
            <a:spLocks noGrp="1"/>
          </p:cNvSpPr>
          <p:nvPr>
            <p:ph type="body" sz="quarter" idx="10"/>
          </p:nvPr>
        </p:nvSpPr>
        <p:spPr/>
        <p:txBody>
          <a:bodyPr/>
          <a:lstStyle/>
          <a:p>
            <a:r>
              <a:rPr lang="en-US" dirty="0"/>
              <a:t>04</a:t>
            </a:r>
          </a:p>
        </p:txBody>
      </p:sp>
    </p:spTree>
    <p:extLst>
      <p:ext uri="{BB962C8B-B14F-4D97-AF65-F5344CB8AC3E}">
        <p14:creationId xmlns:p14="http://schemas.microsoft.com/office/powerpoint/2010/main" val="1685559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677" y="1028857"/>
            <a:ext cx="10800647" cy="422113"/>
          </a:xfrm>
        </p:spPr>
        <p:txBody>
          <a:bodyPr>
            <a:noAutofit/>
          </a:bodyPr>
          <a:lstStyle/>
          <a:p>
            <a:r>
              <a:rPr lang="en-US" dirty="0"/>
              <a:t>Brief history of generative models</a:t>
            </a:r>
            <a:endParaRPr lang="ru-RU" dirty="0"/>
          </a:p>
        </p:txBody>
      </p:sp>
      <p:sp>
        <p:nvSpPr>
          <p:cNvPr id="3" name="Content Placeholder 2"/>
          <p:cNvSpPr>
            <a:spLocks noGrp="1"/>
          </p:cNvSpPr>
          <p:nvPr>
            <p:ph sz="quarter" idx="4294967295"/>
          </p:nvPr>
        </p:nvSpPr>
        <p:spPr>
          <a:xfrm>
            <a:off x="695677" y="1977045"/>
            <a:ext cx="6314752" cy="3093154"/>
          </a:xfrm>
        </p:spPr>
        <p:txBody>
          <a:bodyPr wrap="square">
            <a:spAutoFit/>
          </a:bodyPr>
          <a:lstStyle/>
          <a:p>
            <a:pPr marL="253988" lvl="1" indent="-253988" fontAlgn="base">
              <a:lnSpc>
                <a:spcPct val="100000"/>
              </a:lnSpc>
              <a:spcBef>
                <a:spcPts val="0"/>
              </a:spcBef>
              <a:spcAft>
                <a:spcPts val="1016"/>
              </a:spcAft>
              <a:buClr>
                <a:srgbClr val="000000"/>
              </a:buClr>
              <a:buBlip>
                <a:blip r:embed="rId2">
                  <a:extLst>
                    <a:ext uri="{96DAC541-7B7A-43D3-8B79-37D633B846F1}">
                      <asvg:svgBlip xmlns:asvg="http://schemas.microsoft.com/office/drawing/2016/SVG/main" r:embed="rId3"/>
                    </a:ext>
                  </a:extLst>
                </a:blip>
              </a:buBlip>
              <a:defRPr/>
            </a:pPr>
            <a:r>
              <a:rPr lang="en-US" sz="1600" dirty="0">
                <a:latin typeface="Inter" panose="020B0502030000000004" pitchFamily="34" charset="0"/>
                <a:ea typeface="Inter" panose="020B0502030000000004" pitchFamily="34" charset="0"/>
                <a:cs typeface="Inter" panose="020B0502030000000004" pitchFamily="34" charset="0"/>
              </a:rPr>
              <a:t>Classic computer vision tasks such as classification, segmentation, and detection were solved in a single modality – </a:t>
            </a:r>
            <a:r>
              <a:rPr lang="en-US" sz="1600" dirty="0">
                <a:latin typeface="Inter Medium" panose="020B0502030000000004" pitchFamily="34" charset="0"/>
                <a:ea typeface="Inter Medium" panose="020B0502030000000004" pitchFamily="34" charset="0"/>
                <a:cs typeface="Inter Medium" panose="020B0502030000000004" pitchFamily="34" charset="0"/>
              </a:rPr>
              <a:t>the standard approach</a:t>
            </a:r>
          </a:p>
          <a:p>
            <a:pPr marL="253988" lvl="1" indent="-253988" fontAlgn="base">
              <a:lnSpc>
                <a:spcPct val="100000"/>
              </a:lnSpc>
              <a:spcBef>
                <a:spcPts val="0"/>
              </a:spcBef>
              <a:spcAft>
                <a:spcPts val="1016"/>
              </a:spcAft>
              <a:buClr>
                <a:srgbClr val="000000"/>
              </a:buClr>
              <a:buBlip>
                <a:blip r:embed="rId2">
                  <a:extLst>
                    <a:ext uri="{96DAC541-7B7A-43D3-8B79-37D633B846F1}">
                      <asvg:svgBlip xmlns:asvg="http://schemas.microsoft.com/office/drawing/2016/SVG/main" r:embed="rId3"/>
                    </a:ext>
                  </a:extLst>
                </a:blip>
              </a:buBlip>
              <a:defRPr/>
            </a:pPr>
            <a:r>
              <a:rPr lang="en-US" sz="1600" dirty="0">
                <a:latin typeface="Inter" panose="020B0502030000000004" pitchFamily="34" charset="0"/>
                <a:ea typeface="Inter" panose="020B0502030000000004" pitchFamily="34" charset="0"/>
                <a:cs typeface="Inter" panose="020B0502030000000004" pitchFamily="34" charset="0"/>
              </a:rPr>
              <a:t>The emergence of </a:t>
            </a:r>
            <a:r>
              <a:rPr lang="en-US" sz="1600" dirty="0">
                <a:latin typeface="Inter Medium" panose="020B0502030000000004" pitchFamily="34" charset="0"/>
                <a:ea typeface="Inter Medium" panose="020B0502030000000004" pitchFamily="34" charset="0"/>
                <a:cs typeface="Inter Medium" panose="020B0502030000000004" pitchFamily="34" charset="0"/>
              </a:rPr>
              <a:t>GAN</a:t>
            </a:r>
            <a:r>
              <a:rPr lang="en-US" sz="1600" dirty="0">
                <a:latin typeface="Inter" panose="020B0502030000000004" pitchFamily="34" charset="0"/>
                <a:ea typeface="Inter" panose="020B0502030000000004" pitchFamily="34" charset="0"/>
                <a:cs typeface="Inter" panose="020B0502030000000004" pitchFamily="34" charset="0"/>
              </a:rPr>
              <a:t> in 2014 was </a:t>
            </a:r>
            <a:r>
              <a:rPr lang="en-US" sz="1600" dirty="0">
                <a:latin typeface="Inter Medium" panose="020B0502030000000004" pitchFamily="34" charset="0"/>
                <a:ea typeface="Inter Medium" panose="020B0502030000000004" pitchFamily="34" charset="0"/>
                <a:cs typeface="Inter Medium" panose="020B0502030000000004" pitchFamily="34" charset="0"/>
              </a:rPr>
              <a:t>a breakthrough </a:t>
            </a:r>
            <a:r>
              <a:rPr lang="en-US" sz="1600" dirty="0">
                <a:latin typeface="Inter" panose="020B0502030000000004" pitchFamily="34" charset="0"/>
                <a:ea typeface="Inter" panose="020B0502030000000004" pitchFamily="34" charset="0"/>
                <a:cs typeface="Inter" panose="020B0502030000000004" pitchFamily="34" charset="0"/>
              </a:rPr>
              <a:t>in the development of generative models</a:t>
            </a:r>
          </a:p>
          <a:p>
            <a:pPr marL="253988" lvl="1" indent="-253988" fontAlgn="base">
              <a:lnSpc>
                <a:spcPct val="100000"/>
              </a:lnSpc>
              <a:spcBef>
                <a:spcPts val="0"/>
              </a:spcBef>
              <a:spcAft>
                <a:spcPts val="1016"/>
              </a:spcAft>
              <a:buClr>
                <a:srgbClr val="000000"/>
              </a:buClr>
              <a:buBlip>
                <a:blip r:embed="rId2">
                  <a:extLst>
                    <a:ext uri="{96DAC541-7B7A-43D3-8B79-37D633B846F1}">
                      <asvg:svgBlip xmlns:asvg="http://schemas.microsoft.com/office/drawing/2016/SVG/main" r:embed="rId3"/>
                    </a:ext>
                  </a:extLst>
                </a:blip>
              </a:buBlip>
              <a:defRPr/>
            </a:pPr>
            <a:r>
              <a:rPr lang="en-US" sz="1600" dirty="0">
                <a:latin typeface="Inter" panose="020B0502030000000004" pitchFamily="34" charset="0"/>
                <a:ea typeface="Inter" panose="020B0502030000000004" pitchFamily="34" charset="0"/>
                <a:cs typeface="Inter" panose="020B0502030000000004" pitchFamily="34" charset="0"/>
              </a:rPr>
              <a:t>The first mention of image generation from textual descriptions was made at </a:t>
            </a:r>
            <a:r>
              <a:rPr lang="en-US" sz="1600" dirty="0">
                <a:latin typeface="Inter Medium" panose="020B0502030000000004" pitchFamily="34" charset="0"/>
                <a:ea typeface="Inter Medium" panose="020B0502030000000004" pitchFamily="34" charset="0"/>
                <a:cs typeface="Inter Medium" panose="020B0502030000000004" pitchFamily="34" charset="0"/>
              </a:rPr>
              <a:t>ICML 2016 and </a:t>
            </a:r>
            <a:r>
              <a:rPr lang="en-US" sz="1600" dirty="0" err="1">
                <a:latin typeface="Inter Medium" panose="020B0502030000000004" pitchFamily="34" charset="0"/>
                <a:ea typeface="Inter Medium" panose="020B0502030000000004" pitchFamily="34" charset="0"/>
                <a:cs typeface="Inter Medium" panose="020B0502030000000004" pitchFamily="34" charset="0"/>
              </a:rPr>
              <a:t>NeurIPS</a:t>
            </a:r>
            <a:r>
              <a:rPr lang="en-US" sz="1600" dirty="0">
                <a:latin typeface="Inter Medium" panose="020B0502030000000004" pitchFamily="34" charset="0"/>
                <a:ea typeface="Inter Medium" panose="020B0502030000000004" pitchFamily="34" charset="0"/>
                <a:cs typeface="Inter Medium" panose="020B0502030000000004" pitchFamily="34" charset="0"/>
              </a:rPr>
              <a:t> 2016</a:t>
            </a:r>
            <a:r>
              <a:rPr lang="en-US" sz="1600" dirty="0">
                <a:latin typeface="Inter" panose="020B0502030000000004" pitchFamily="34" charset="0"/>
                <a:ea typeface="Inter" panose="020B0502030000000004" pitchFamily="34" charset="0"/>
                <a:cs typeface="Inter" panose="020B0502030000000004" pitchFamily="34" charset="0"/>
              </a:rPr>
              <a:t> (S. Reed et al.)</a:t>
            </a:r>
          </a:p>
          <a:p>
            <a:pPr marL="253988" lvl="1" indent="-253988" fontAlgn="base">
              <a:lnSpc>
                <a:spcPct val="100000"/>
              </a:lnSpc>
              <a:spcBef>
                <a:spcPts val="0"/>
              </a:spcBef>
              <a:spcAft>
                <a:spcPts val="1016"/>
              </a:spcAft>
              <a:buClr>
                <a:srgbClr val="000000"/>
              </a:buClr>
              <a:buBlip>
                <a:blip r:embed="rId2">
                  <a:extLst>
                    <a:ext uri="{96DAC541-7B7A-43D3-8B79-37D633B846F1}">
                      <asvg:svgBlip xmlns:asvg="http://schemas.microsoft.com/office/drawing/2016/SVG/main" r:embed="rId3"/>
                    </a:ext>
                  </a:extLst>
                </a:blip>
              </a:buBlip>
              <a:defRPr/>
            </a:pPr>
            <a:r>
              <a:rPr lang="en-US" sz="1600" dirty="0">
                <a:latin typeface="Inter" panose="020B0502030000000004" pitchFamily="34" charset="0"/>
                <a:ea typeface="Inter" panose="020B0502030000000004" pitchFamily="34" charset="0"/>
                <a:cs typeface="Inter" panose="020B0502030000000004" pitchFamily="34" charset="0"/>
              </a:rPr>
              <a:t>Since 2017, </a:t>
            </a:r>
            <a:r>
              <a:rPr lang="en-US" sz="1600" dirty="0">
                <a:latin typeface="Inter Medium" panose="020B0502030000000004" pitchFamily="34" charset="0"/>
                <a:ea typeface="Inter Medium" panose="020B0502030000000004" pitchFamily="34" charset="0"/>
                <a:cs typeface="Inter Medium" panose="020B0502030000000004" pitchFamily="34" charset="0"/>
              </a:rPr>
              <a:t>no ML/DL/CV conference A/A* </a:t>
            </a:r>
            <a:r>
              <a:rPr lang="en-US" sz="1600" dirty="0">
                <a:latin typeface="Inter" panose="020B0502030000000004" pitchFamily="34" charset="0"/>
                <a:ea typeface="Inter" panose="020B0502030000000004" pitchFamily="34" charset="0"/>
                <a:cs typeface="Inter" panose="020B0502030000000004" pitchFamily="34" charset="0"/>
              </a:rPr>
              <a:t>passes without publications on the topic of </a:t>
            </a:r>
            <a:r>
              <a:rPr lang="en-US" sz="1600" dirty="0">
                <a:latin typeface="Inter Medium" panose="020B0502030000000004" pitchFamily="34" charset="0"/>
                <a:ea typeface="Inter Medium" panose="020B0502030000000004" pitchFamily="34" charset="0"/>
                <a:cs typeface="Inter Medium" panose="020B0502030000000004" pitchFamily="34" charset="0"/>
              </a:rPr>
              <a:t>image synthesis from textual descriptions</a:t>
            </a:r>
          </a:p>
        </p:txBody>
      </p:sp>
      <p:grpSp>
        <p:nvGrpSpPr>
          <p:cNvPr id="19" name="Group 18">
            <a:extLst>
              <a:ext uri="{FF2B5EF4-FFF2-40B4-BE49-F238E27FC236}">
                <a16:creationId xmlns:a16="http://schemas.microsoft.com/office/drawing/2014/main" id="{52039636-8059-258F-21A1-6647F5871C3F}"/>
              </a:ext>
            </a:extLst>
          </p:cNvPr>
          <p:cNvGrpSpPr/>
          <p:nvPr/>
        </p:nvGrpSpPr>
        <p:grpSpPr>
          <a:xfrm>
            <a:off x="8168705" y="1970262"/>
            <a:ext cx="3322687" cy="1733068"/>
            <a:chOff x="19296756" y="3753991"/>
            <a:chExt cx="7849494" cy="4094187"/>
          </a:xfrm>
        </p:grpSpPr>
        <p:sp>
          <p:nvSpPr>
            <p:cNvPr id="6" name="Прямоугольник 9">
              <a:extLst>
                <a:ext uri="{FF2B5EF4-FFF2-40B4-BE49-F238E27FC236}">
                  <a16:creationId xmlns:a16="http://schemas.microsoft.com/office/drawing/2014/main" id="{63314CFB-F34A-39F0-7C38-087E770B6555}"/>
                </a:ext>
              </a:extLst>
            </p:cNvPr>
            <p:cNvSpPr/>
            <p:nvPr/>
          </p:nvSpPr>
          <p:spPr>
            <a:xfrm>
              <a:off x="19296756" y="3753991"/>
              <a:ext cx="7849494" cy="4094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067" dirty="0"/>
            </a:p>
          </p:txBody>
        </p:sp>
        <p:pic>
          <p:nvPicPr>
            <p:cNvPr id="7" name="Рисунок 6"/>
            <p:cNvPicPr>
              <a:picLocks noChangeAspect="1"/>
            </p:cNvPicPr>
            <p:nvPr/>
          </p:nvPicPr>
          <p:blipFill rotWithShape="1">
            <a:blip r:embed="rId4" cstate="print"/>
            <a:srcRect l="5634" r="6851"/>
            <a:stretch/>
          </p:blipFill>
          <p:spPr>
            <a:xfrm>
              <a:off x="19636122" y="4120313"/>
              <a:ext cx="7170763" cy="3361542"/>
            </a:xfrm>
            <a:prstGeom prst="roundRect">
              <a:avLst>
                <a:gd name="adj" fmla="val 0"/>
              </a:avLst>
            </a:prstGeom>
          </p:spPr>
        </p:pic>
      </p:grpSp>
      <p:grpSp>
        <p:nvGrpSpPr>
          <p:cNvPr id="18" name="Group 17">
            <a:extLst>
              <a:ext uri="{FF2B5EF4-FFF2-40B4-BE49-F238E27FC236}">
                <a16:creationId xmlns:a16="http://schemas.microsoft.com/office/drawing/2014/main" id="{863B95B9-C79C-C43D-D36F-A72697A9DA6C}"/>
              </a:ext>
            </a:extLst>
          </p:cNvPr>
          <p:cNvGrpSpPr/>
          <p:nvPr/>
        </p:nvGrpSpPr>
        <p:grpSpPr>
          <a:xfrm>
            <a:off x="8168705" y="3857904"/>
            <a:ext cx="3322687" cy="1973034"/>
            <a:chOff x="19296756" y="8213345"/>
            <a:chExt cx="7849494" cy="4661082"/>
          </a:xfrm>
        </p:grpSpPr>
        <p:sp>
          <p:nvSpPr>
            <p:cNvPr id="12" name="Прямоугольник 9">
              <a:extLst>
                <a:ext uri="{FF2B5EF4-FFF2-40B4-BE49-F238E27FC236}">
                  <a16:creationId xmlns:a16="http://schemas.microsoft.com/office/drawing/2014/main" id="{AD3D5409-8820-38D4-3F94-E178CC67EDB7}"/>
                </a:ext>
              </a:extLst>
            </p:cNvPr>
            <p:cNvSpPr/>
            <p:nvPr/>
          </p:nvSpPr>
          <p:spPr>
            <a:xfrm>
              <a:off x="19296756" y="8213345"/>
              <a:ext cx="7849494" cy="46610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ru-RU" sz="1067" dirty="0"/>
            </a:p>
          </p:txBody>
        </p:sp>
        <p:pic>
          <p:nvPicPr>
            <p:cNvPr id="8" name="Рисунок 7"/>
            <p:cNvPicPr>
              <a:picLocks noChangeAspect="1"/>
            </p:cNvPicPr>
            <p:nvPr/>
          </p:nvPicPr>
          <p:blipFill>
            <a:blip r:embed="rId5" cstate="print"/>
            <a:stretch>
              <a:fillRect/>
            </a:stretch>
          </p:blipFill>
          <p:spPr>
            <a:xfrm>
              <a:off x="19702107" y="8580543"/>
              <a:ext cx="7038793" cy="3926686"/>
            </a:xfrm>
            <a:prstGeom prst="roundRect">
              <a:avLst>
                <a:gd name="adj" fmla="val 0"/>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a:extLst>
              <a:ext uri="{FF2B5EF4-FFF2-40B4-BE49-F238E27FC236}">
                <a16:creationId xmlns:a16="http://schemas.microsoft.com/office/drawing/2014/main" id="{AE566265-6B23-A44F-AC61-99FF2C81BAE6}"/>
              </a:ext>
            </a:extLst>
          </p:cNvPr>
          <p:cNvSpPr/>
          <p:nvPr/>
        </p:nvSpPr>
        <p:spPr>
          <a:xfrm>
            <a:off x="1018151" y="1340768"/>
            <a:ext cx="9938816" cy="4526030"/>
          </a:xfrm>
          <a:prstGeom prst="rect">
            <a:avLst/>
          </a:prstGeom>
          <a:solidFill>
            <a:schemeClr val="bg1"/>
          </a:solidFill>
          <a:ln w="12700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dirty="0">
              <a:ln>
                <a:noFill/>
              </a:ln>
              <a:solidFill>
                <a:srgbClr val="FFFFFF"/>
              </a:solidFill>
              <a:effectLst/>
              <a:uLnTx/>
              <a:uFillTx/>
              <a:ea typeface="+mn-ea"/>
              <a:cs typeface="+mn-cs"/>
            </a:endParaRPr>
          </a:p>
        </p:txBody>
      </p:sp>
      <p:sp>
        <p:nvSpPr>
          <p:cNvPr id="6" name="Заголовок 5">
            <a:extLst>
              <a:ext uri="{FF2B5EF4-FFF2-40B4-BE49-F238E27FC236}">
                <a16:creationId xmlns:a16="http://schemas.microsoft.com/office/drawing/2014/main" id="{561216A8-B88F-6D4D-8FDB-33998F23CF3F}"/>
              </a:ext>
            </a:extLst>
          </p:cNvPr>
          <p:cNvSpPr>
            <a:spLocks noGrp="1"/>
          </p:cNvSpPr>
          <p:nvPr>
            <p:ph type="title"/>
          </p:nvPr>
        </p:nvSpPr>
        <p:spPr/>
        <p:txBody>
          <a:bodyPr/>
          <a:lstStyle/>
          <a:p>
            <a:r>
              <a:rPr lang="en-US" dirty="0"/>
              <a:t>FusionBrain Laboratory</a:t>
            </a:r>
            <a:endParaRPr lang="ru-RU" dirty="0"/>
          </a:p>
        </p:txBody>
      </p:sp>
      <p:sp>
        <p:nvSpPr>
          <p:cNvPr id="3" name="Номер слайда 2">
            <a:extLst>
              <a:ext uri="{FF2B5EF4-FFF2-40B4-BE49-F238E27FC236}">
                <a16:creationId xmlns:a16="http://schemas.microsoft.com/office/drawing/2014/main" id="{79079B99-AB1E-9A41-92C6-812AD0968849}"/>
              </a:ext>
            </a:extLst>
          </p:cNvPr>
          <p:cNvSpPr>
            <a:spLocks noGrp="1"/>
          </p:cNvSpPr>
          <p:nvPr>
            <p:ph type="sldNum" sz="quarter" idx="12"/>
          </p:nvPr>
        </p:nvSpPr>
        <p:spPr>
          <a:prstGeom prst="rect">
            <a:avLst/>
          </a:prstGeom>
        </p:spPr>
        <p:txBody>
          <a:bodyPr vert="horz" wrap="square" lIns="0" tIns="0" rIns="0" bIns="0" rtlCol="0" anchor="b">
            <a:spAutoFit/>
          </a:bodyPr>
          <a:lstStyle>
            <a:defPPr>
              <a:defRPr lang="ru-RU"/>
            </a:defPPr>
            <a:lvl1pPr marL="0" algn="r" defTabSz="914400" rtl="0" eaLnBrk="1" latinLnBrk="0" hangingPunct="1">
              <a:defRPr sz="800" kern="1200">
                <a:solidFill>
                  <a:schemeClr val="tx1">
                    <a:tint val="75000"/>
                  </a:schemeClr>
                </a:solidFill>
                <a:latin typeface="+mn-lt"/>
                <a:ea typeface="Roboto Mono" pitchFamily="49"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B144CBE-8549-0F41-A10E-99F26268CFAC}" type="slidenum">
              <a:rPr lang="ru-RU" smtClean="0"/>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ru-RU" sz="800" b="0" i="0" u="none" strike="noStrike" kern="1200" cap="none" spc="0" normalizeH="0" baseline="0" noProof="0">
              <a:ln>
                <a:noFill/>
              </a:ln>
              <a:solidFill>
                <a:srgbClr val="111111">
                  <a:tint val="75000"/>
                </a:srgbClr>
              </a:solidFill>
              <a:effectLst/>
              <a:uLnTx/>
              <a:uFillTx/>
              <a:cs typeface="+mn-cs"/>
            </a:endParaRPr>
          </a:p>
        </p:txBody>
      </p:sp>
      <p:sp>
        <p:nvSpPr>
          <p:cNvPr id="2" name="TextBox 1">
            <a:extLst>
              <a:ext uri="{FF2B5EF4-FFF2-40B4-BE49-F238E27FC236}">
                <a16:creationId xmlns:a16="http://schemas.microsoft.com/office/drawing/2014/main" id="{223562BF-BC2A-978D-496D-D5CA9B0C9C94}"/>
              </a:ext>
            </a:extLst>
          </p:cNvPr>
          <p:cNvSpPr txBox="1"/>
          <p:nvPr/>
        </p:nvSpPr>
        <p:spPr>
          <a:xfrm>
            <a:off x="4727848" y="1950050"/>
            <a:ext cx="2520280" cy="738664"/>
          </a:xfrm>
          <a:prstGeom prst="roundRect">
            <a:avLst/>
          </a:prstGeom>
          <a:solidFill>
            <a:schemeClr val="accent1"/>
          </a:solidFill>
          <a:ln w="6350">
            <a:solidFill>
              <a:schemeClr val="tx1"/>
            </a:solidFill>
          </a:ln>
        </p:spPr>
        <p:txBody>
          <a:bodyPr wrap="square" lIns="0" tIns="0" rIns="0" bIns="0" rtlCol="0" anchor="ctr" anchorCtr="0">
            <a:noAutofit/>
          </a:bodyPr>
          <a:lstStyle/>
          <a:p>
            <a:pPr algn="ctr"/>
            <a:r>
              <a:rPr lang="en-US" sz="1600" dirty="0">
                <a:solidFill>
                  <a:schemeClr val="bg1"/>
                </a:solidFill>
              </a:rPr>
              <a:t>FusionBrain</a:t>
            </a:r>
          </a:p>
        </p:txBody>
      </p:sp>
      <p:sp>
        <p:nvSpPr>
          <p:cNvPr id="4" name="TextBox 3">
            <a:extLst>
              <a:ext uri="{FF2B5EF4-FFF2-40B4-BE49-F238E27FC236}">
                <a16:creationId xmlns:a16="http://schemas.microsoft.com/office/drawing/2014/main" id="{7C4E96F1-B963-CA9A-C19D-FA0F770D7AB0}"/>
              </a:ext>
            </a:extLst>
          </p:cNvPr>
          <p:cNvSpPr txBox="1"/>
          <p:nvPr/>
        </p:nvSpPr>
        <p:spPr>
          <a:xfrm>
            <a:off x="1235033" y="3914472"/>
            <a:ext cx="2088232" cy="738664"/>
          </a:xfrm>
          <a:prstGeom prst="roundRect">
            <a:avLst/>
          </a:prstGeom>
          <a:solidFill>
            <a:schemeClr val="accent1"/>
          </a:solidFill>
          <a:ln w="6350">
            <a:solidFill>
              <a:schemeClr val="tx1"/>
            </a:solidFill>
          </a:ln>
        </p:spPr>
        <p:txBody>
          <a:bodyPr wrap="square" lIns="0" tIns="0" rIns="0" bIns="0" rtlCol="0" anchor="ctr" anchorCtr="0">
            <a:noAutofit/>
          </a:bodyPr>
          <a:lstStyle/>
          <a:p>
            <a:pPr algn="ctr"/>
            <a:r>
              <a:rPr lang="en-US" sz="1600" dirty="0">
                <a:solidFill>
                  <a:schemeClr val="bg1"/>
                </a:solidFill>
              </a:rPr>
              <a:t>Architectural </a:t>
            </a:r>
            <a:br>
              <a:rPr lang="en-US" sz="1600" dirty="0">
                <a:solidFill>
                  <a:schemeClr val="bg1"/>
                </a:solidFill>
              </a:rPr>
            </a:br>
            <a:r>
              <a:rPr lang="en-US" sz="1600" dirty="0">
                <a:solidFill>
                  <a:schemeClr val="bg1"/>
                </a:solidFill>
              </a:rPr>
              <a:t>insights</a:t>
            </a:r>
          </a:p>
        </p:txBody>
      </p:sp>
      <p:sp>
        <p:nvSpPr>
          <p:cNvPr id="5" name="TextBox 4">
            <a:extLst>
              <a:ext uri="{FF2B5EF4-FFF2-40B4-BE49-F238E27FC236}">
                <a16:creationId xmlns:a16="http://schemas.microsoft.com/office/drawing/2014/main" id="{B1EE94E0-4332-1D23-442C-29F708592024}"/>
              </a:ext>
            </a:extLst>
          </p:cNvPr>
          <p:cNvSpPr txBox="1"/>
          <p:nvPr/>
        </p:nvSpPr>
        <p:spPr>
          <a:xfrm>
            <a:off x="3683732" y="3914472"/>
            <a:ext cx="2088232" cy="738664"/>
          </a:xfrm>
          <a:prstGeom prst="roundRect">
            <a:avLst/>
          </a:prstGeom>
          <a:solidFill>
            <a:schemeClr val="accent1"/>
          </a:solidFill>
          <a:ln w="6350">
            <a:solidFill>
              <a:schemeClr val="tx1"/>
            </a:solidFill>
          </a:ln>
        </p:spPr>
        <p:txBody>
          <a:bodyPr wrap="square" lIns="0" tIns="0" rIns="0" bIns="0" rtlCol="0" anchor="ctr" anchorCtr="0">
            <a:noAutofit/>
          </a:bodyPr>
          <a:lstStyle/>
          <a:p>
            <a:pPr algn="ctr"/>
            <a:r>
              <a:rPr lang="en-US" sz="1600" dirty="0">
                <a:solidFill>
                  <a:schemeClr val="bg1"/>
                </a:solidFill>
              </a:rPr>
              <a:t>Multimodal &amp; Multiagent</a:t>
            </a:r>
          </a:p>
        </p:txBody>
      </p:sp>
      <p:sp>
        <p:nvSpPr>
          <p:cNvPr id="7" name="TextBox 6">
            <a:extLst>
              <a:ext uri="{FF2B5EF4-FFF2-40B4-BE49-F238E27FC236}">
                <a16:creationId xmlns:a16="http://schemas.microsoft.com/office/drawing/2014/main" id="{3C1C8105-F901-263B-2CF8-99F1B7E02EEB}"/>
              </a:ext>
            </a:extLst>
          </p:cNvPr>
          <p:cNvSpPr txBox="1"/>
          <p:nvPr/>
        </p:nvSpPr>
        <p:spPr>
          <a:xfrm>
            <a:off x="6132431" y="3914472"/>
            <a:ext cx="2088232" cy="738664"/>
          </a:xfrm>
          <a:prstGeom prst="roundRect">
            <a:avLst/>
          </a:prstGeom>
          <a:solidFill>
            <a:schemeClr val="accent1"/>
          </a:solidFill>
          <a:ln w="6350">
            <a:solidFill>
              <a:schemeClr val="tx1"/>
            </a:solidFill>
          </a:ln>
        </p:spPr>
        <p:txBody>
          <a:bodyPr wrap="square" lIns="0" tIns="0" rIns="0" bIns="0" rtlCol="0" anchor="ctr" anchorCtr="0">
            <a:noAutofit/>
          </a:bodyPr>
          <a:lstStyle/>
          <a:p>
            <a:pPr algn="ctr"/>
            <a:r>
              <a:rPr lang="en-US" sz="1600" dirty="0">
                <a:solidFill>
                  <a:schemeClr val="bg1"/>
                </a:solidFill>
              </a:rPr>
              <a:t>Robotics</a:t>
            </a:r>
          </a:p>
        </p:txBody>
      </p:sp>
      <p:sp>
        <p:nvSpPr>
          <p:cNvPr id="8" name="TextBox 7">
            <a:extLst>
              <a:ext uri="{FF2B5EF4-FFF2-40B4-BE49-F238E27FC236}">
                <a16:creationId xmlns:a16="http://schemas.microsoft.com/office/drawing/2014/main" id="{416D9062-D3C4-948C-6DC4-34A5E9F6A6FC}"/>
              </a:ext>
            </a:extLst>
          </p:cNvPr>
          <p:cNvSpPr txBox="1"/>
          <p:nvPr/>
        </p:nvSpPr>
        <p:spPr>
          <a:xfrm>
            <a:off x="8586423" y="3914472"/>
            <a:ext cx="2088232" cy="738664"/>
          </a:xfrm>
          <a:prstGeom prst="roundRect">
            <a:avLst/>
          </a:prstGeom>
          <a:solidFill>
            <a:schemeClr val="accent1"/>
          </a:solidFill>
          <a:ln w="6350">
            <a:solidFill>
              <a:schemeClr val="tx1"/>
            </a:solidFill>
          </a:ln>
        </p:spPr>
        <p:txBody>
          <a:bodyPr wrap="square" lIns="0" tIns="0" rIns="0" bIns="0" rtlCol="0" anchor="ctr" anchorCtr="0">
            <a:noAutofit/>
          </a:bodyPr>
          <a:lstStyle/>
          <a:p>
            <a:pPr algn="ctr"/>
            <a:r>
              <a:rPr lang="en-US" sz="1600" dirty="0">
                <a:solidFill>
                  <a:schemeClr val="bg1"/>
                </a:solidFill>
              </a:rPr>
              <a:t>Generative AI</a:t>
            </a:r>
          </a:p>
        </p:txBody>
      </p:sp>
      <p:cxnSp>
        <p:nvCxnSpPr>
          <p:cNvPr id="11" name="Соединительная линия уступом 10">
            <a:extLst>
              <a:ext uri="{FF2B5EF4-FFF2-40B4-BE49-F238E27FC236}">
                <a16:creationId xmlns:a16="http://schemas.microsoft.com/office/drawing/2014/main" id="{3A0CF11A-500F-E069-E69B-49449637B7B0}"/>
              </a:ext>
            </a:extLst>
          </p:cNvPr>
          <p:cNvCxnSpPr>
            <a:stCxn id="2" idx="2"/>
            <a:endCxn id="4" idx="0"/>
          </p:cNvCxnSpPr>
          <p:nvPr/>
        </p:nvCxnSpPr>
        <p:spPr>
          <a:xfrm rot="5400000">
            <a:off x="3520690" y="1447174"/>
            <a:ext cx="1225758" cy="3708839"/>
          </a:xfrm>
          <a:prstGeom prst="bentConnector3">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Соединительная линия уступом 13">
            <a:extLst>
              <a:ext uri="{FF2B5EF4-FFF2-40B4-BE49-F238E27FC236}">
                <a16:creationId xmlns:a16="http://schemas.microsoft.com/office/drawing/2014/main" id="{F5BCA1DA-36D6-9568-654A-0A38403DB1DA}"/>
              </a:ext>
            </a:extLst>
          </p:cNvPr>
          <p:cNvCxnSpPr>
            <a:stCxn id="2" idx="2"/>
            <a:endCxn id="5" idx="0"/>
          </p:cNvCxnSpPr>
          <p:nvPr/>
        </p:nvCxnSpPr>
        <p:spPr>
          <a:xfrm rot="5400000">
            <a:off x="4745039" y="2671523"/>
            <a:ext cx="1225758" cy="1260140"/>
          </a:xfrm>
          <a:prstGeom prst="bentConnector3">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Соединительная линия уступом 15">
            <a:extLst>
              <a:ext uri="{FF2B5EF4-FFF2-40B4-BE49-F238E27FC236}">
                <a16:creationId xmlns:a16="http://schemas.microsoft.com/office/drawing/2014/main" id="{1008BCB7-75C6-4207-DED9-0578F5B8906F}"/>
              </a:ext>
            </a:extLst>
          </p:cNvPr>
          <p:cNvCxnSpPr>
            <a:stCxn id="2" idx="2"/>
            <a:endCxn id="7" idx="0"/>
          </p:cNvCxnSpPr>
          <p:nvPr/>
        </p:nvCxnSpPr>
        <p:spPr>
          <a:xfrm rot="16200000" flipH="1">
            <a:off x="5969388" y="2707313"/>
            <a:ext cx="1225758" cy="1188559"/>
          </a:xfrm>
          <a:prstGeom prst="bentConnector3">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Соединительная линия уступом 17">
            <a:extLst>
              <a:ext uri="{FF2B5EF4-FFF2-40B4-BE49-F238E27FC236}">
                <a16:creationId xmlns:a16="http://schemas.microsoft.com/office/drawing/2014/main" id="{0E5C2E43-98AD-DB1C-D9D8-E93B0209FDCC}"/>
              </a:ext>
            </a:extLst>
          </p:cNvPr>
          <p:cNvCxnSpPr>
            <a:stCxn id="2" idx="2"/>
            <a:endCxn id="8" idx="0"/>
          </p:cNvCxnSpPr>
          <p:nvPr/>
        </p:nvCxnSpPr>
        <p:spPr>
          <a:xfrm rot="16200000" flipH="1">
            <a:off x="7196384" y="1480317"/>
            <a:ext cx="1225758" cy="3642551"/>
          </a:xfrm>
          <a:prstGeom prst="bentConnector3">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9" name="Google Shape;73;p3">
            <a:extLst>
              <a:ext uri="{FF2B5EF4-FFF2-40B4-BE49-F238E27FC236}">
                <a16:creationId xmlns:a16="http://schemas.microsoft.com/office/drawing/2014/main" id="{84405A03-82A1-8EEF-FEA3-DD535428EE96}"/>
              </a:ext>
            </a:extLst>
          </p:cNvPr>
          <p:cNvPicPr preferRelativeResize="0">
            <a:picLocks noChangeAspect="1"/>
          </p:cNvPicPr>
          <p:nvPr/>
        </p:nvPicPr>
        <p:blipFill rotWithShape="1">
          <a:blip r:embed="rId2">
            <a:alphaModFix/>
          </a:blip>
          <a:srcRect/>
          <a:stretch/>
        </p:blipFill>
        <p:spPr>
          <a:xfrm>
            <a:off x="1822004" y="4739386"/>
            <a:ext cx="914290" cy="965387"/>
          </a:xfrm>
          <a:prstGeom prst="rect">
            <a:avLst/>
          </a:prstGeom>
          <a:noFill/>
          <a:ln>
            <a:noFill/>
          </a:ln>
        </p:spPr>
      </p:pic>
      <p:pic>
        <p:nvPicPr>
          <p:cNvPr id="20" name="Google Shape;72;p3">
            <a:extLst>
              <a:ext uri="{FF2B5EF4-FFF2-40B4-BE49-F238E27FC236}">
                <a16:creationId xmlns:a16="http://schemas.microsoft.com/office/drawing/2014/main" id="{C92DD5F3-F1D1-07DD-B590-B6042482D6E6}"/>
              </a:ext>
            </a:extLst>
          </p:cNvPr>
          <p:cNvPicPr preferRelativeResize="0">
            <a:picLocks noChangeAspect="1"/>
          </p:cNvPicPr>
          <p:nvPr/>
        </p:nvPicPr>
        <p:blipFill rotWithShape="1">
          <a:blip r:embed="rId3">
            <a:alphaModFix/>
          </a:blip>
          <a:srcRect/>
          <a:stretch/>
        </p:blipFill>
        <p:spPr>
          <a:xfrm>
            <a:off x="3718023" y="4740982"/>
            <a:ext cx="914118" cy="964800"/>
          </a:xfrm>
          <a:prstGeom prst="rect">
            <a:avLst/>
          </a:prstGeom>
          <a:noFill/>
          <a:ln>
            <a:noFill/>
          </a:ln>
        </p:spPr>
      </p:pic>
      <p:pic>
        <p:nvPicPr>
          <p:cNvPr id="21" name="Google Shape;76;p3">
            <a:extLst>
              <a:ext uri="{FF2B5EF4-FFF2-40B4-BE49-F238E27FC236}">
                <a16:creationId xmlns:a16="http://schemas.microsoft.com/office/drawing/2014/main" id="{B94C5610-FF3E-7D8D-CDEE-D812F4229C04}"/>
              </a:ext>
            </a:extLst>
          </p:cNvPr>
          <p:cNvPicPr preferRelativeResize="0">
            <a:picLocks noChangeAspect="1"/>
          </p:cNvPicPr>
          <p:nvPr/>
        </p:nvPicPr>
        <p:blipFill rotWithShape="1">
          <a:blip r:embed="rId4">
            <a:alphaModFix/>
          </a:blip>
          <a:srcRect/>
          <a:stretch/>
        </p:blipFill>
        <p:spPr>
          <a:xfrm>
            <a:off x="4762139" y="4739386"/>
            <a:ext cx="951519" cy="964800"/>
          </a:xfrm>
          <a:prstGeom prst="ellipse">
            <a:avLst/>
          </a:prstGeom>
          <a:noFill/>
          <a:ln>
            <a:noFill/>
          </a:ln>
        </p:spPr>
      </p:pic>
      <p:pic>
        <p:nvPicPr>
          <p:cNvPr id="22" name="Рисунок 21">
            <a:extLst>
              <a:ext uri="{FF2B5EF4-FFF2-40B4-BE49-F238E27FC236}">
                <a16:creationId xmlns:a16="http://schemas.microsoft.com/office/drawing/2014/main" id="{A25C2AE4-4450-FF00-7A31-D2987ED375EE}"/>
              </a:ext>
            </a:extLst>
          </p:cNvPr>
          <p:cNvPicPr>
            <a:picLocks noChangeAspect="1"/>
          </p:cNvPicPr>
          <p:nvPr/>
        </p:nvPicPr>
        <p:blipFill rotWithShape="1">
          <a:blip r:embed="rId5"/>
          <a:srcRect/>
          <a:stretch/>
        </p:blipFill>
        <p:spPr>
          <a:xfrm>
            <a:off x="6657986" y="4746109"/>
            <a:ext cx="958077" cy="958077"/>
          </a:xfrm>
          <a:prstGeom prst="ellipse">
            <a:avLst/>
          </a:prstGeom>
        </p:spPr>
      </p:pic>
      <p:pic>
        <p:nvPicPr>
          <p:cNvPr id="24" name="Рисунок 23">
            <a:extLst>
              <a:ext uri="{FF2B5EF4-FFF2-40B4-BE49-F238E27FC236}">
                <a16:creationId xmlns:a16="http://schemas.microsoft.com/office/drawing/2014/main" id="{2952B8F8-9E7D-35C4-0D45-B1D0960B2FD9}"/>
              </a:ext>
            </a:extLst>
          </p:cNvPr>
          <p:cNvPicPr>
            <a:picLocks noChangeAspect="1"/>
          </p:cNvPicPr>
          <p:nvPr/>
        </p:nvPicPr>
        <p:blipFill rotWithShape="1">
          <a:blip r:embed="rId6"/>
          <a:srcRect t="-185" b="9841"/>
          <a:stretch/>
        </p:blipFill>
        <p:spPr>
          <a:xfrm>
            <a:off x="8560391" y="4746109"/>
            <a:ext cx="958078" cy="958078"/>
          </a:xfrm>
          <a:prstGeom prst="ellipse">
            <a:avLst/>
          </a:prstGeom>
        </p:spPr>
      </p:pic>
      <p:pic>
        <p:nvPicPr>
          <p:cNvPr id="26" name="Рисунок 25">
            <a:extLst>
              <a:ext uri="{FF2B5EF4-FFF2-40B4-BE49-F238E27FC236}">
                <a16:creationId xmlns:a16="http://schemas.microsoft.com/office/drawing/2014/main" id="{B3B13B98-9490-5FEB-508F-BE9FA8345427}"/>
              </a:ext>
            </a:extLst>
          </p:cNvPr>
          <p:cNvPicPr>
            <a:picLocks noChangeAspect="1"/>
          </p:cNvPicPr>
          <p:nvPr/>
        </p:nvPicPr>
        <p:blipFill rotWithShape="1">
          <a:blip r:embed="rId7"/>
          <a:srcRect/>
          <a:stretch/>
        </p:blipFill>
        <p:spPr>
          <a:xfrm>
            <a:off x="9694029" y="4746109"/>
            <a:ext cx="958077" cy="958077"/>
          </a:xfrm>
          <a:prstGeom prst="ellipse">
            <a:avLst/>
          </a:prstGeom>
        </p:spPr>
      </p:pic>
    </p:spTree>
    <p:extLst>
      <p:ext uri="{BB962C8B-B14F-4D97-AF65-F5344CB8AC3E}">
        <p14:creationId xmlns:p14="http://schemas.microsoft.com/office/powerpoint/2010/main" val="1324482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Овал 9"/>
          <p:cNvSpPr/>
          <p:nvPr/>
        </p:nvSpPr>
        <p:spPr>
          <a:xfrm>
            <a:off x="3407472" y="2552000"/>
            <a:ext cx="159990" cy="159990"/>
          </a:xfrm>
          <a:prstGeom prst="ellipse">
            <a:avLst/>
          </a:prstGeom>
          <a:solidFill>
            <a:schemeClr val="accent1"/>
          </a:solidFill>
          <a:ln w="1270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760">
              <a:defRPr/>
            </a:pPr>
            <a:endParaRPr lang="ru-RU" sz="1600">
              <a:ln>
                <a:solidFill>
                  <a:srgbClr val="47B8A4"/>
                </a:solidFill>
              </a:ln>
              <a:solidFill>
                <a:srgbClr val="47B8A4"/>
              </a:solidFill>
              <a:latin typeface="Calibri" panose="020F0502020204030204"/>
            </a:endParaRPr>
          </a:p>
        </p:txBody>
      </p:sp>
      <p:sp>
        <p:nvSpPr>
          <p:cNvPr id="13" name="TextBox 12"/>
          <p:cNvSpPr txBox="1"/>
          <p:nvPr/>
        </p:nvSpPr>
        <p:spPr>
          <a:xfrm>
            <a:off x="2618239" y="2798855"/>
            <a:ext cx="1738454" cy="300852"/>
          </a:xfrm>
          <a:prstGeom prst="rect">
            <a:avLst/>
          </a:prstGeom>
          <a:noFill/>
        </p:spPr>
        <p:txBody>
          <a:bodyPr wrap="square">
            <a:spAutoFit/>
          </a:bodyPr>
          <a:lstStyle/>
          <a:p>
            <a:pPr algn="ctr" defTabSz="812760">
              <a:defRPr/>
            </a:pPr>
            <a:r>
              <a:rPr lang="en-GB" sz="1355" b="1" dirty="0">
                <a:cs typeface="SB Sans Text Semibold" panose="020B0503040504020204" pitchFamily="34" charset="77"/>
              </a:rPr>
              <a:t>Kandinsky</a:t>
            </a:r>
            <a:r>
              <a:rPr lang="ru-RU" sz="1355" b="1" dirty="0">
                <a:cs typeface="SB Sans Text Semibold" panose="020B0503040504020204" pitchFamily="34" charset="77"/>
              </a:rPr>
              <a:t> 1.0</a:t>
            </a:r>
            <a:endParaRPr lang="en-GB" sz="1355" b="1" baseline="30000" dirty="0">
              <a:cs typeface="SB Sans Text Semibold" panose="020B0503040504020204" pitchFamily="34" charset="77"/>
            </a:endParaRPr>
          </a:p>
        </p:txBody>
      </p:sp>
      <p:sp>
        <p:nvSpPr>
          <p:cNvPr id="14" name="TextBox 13"/>
          <p:cNvSpPr txBox="1"/>
          <p:nvPr/>
        </p:nvSpPr>
        <p:spPr>
          <a:xfrm>
            <a:off x="2919322" y="1965746"/>
            <a:ext cx="1136291" cy="509370"/>
          </a:xfrm>
          <a:prstGeom prst="rect">
            <a:avLst/>
          </a:prstGeom>
          <a:noFill/>
        </p:spPr>
        <p:txBody>
          <a:bodyPr wrap="square">
            <a:spAutoFit/>
          </a:bodyPr>
          <a:lstStyle/>
          <a:p>
            <a:pPr lvl="0" algn="ctr">
              <a:defRPr/>
            </a:pPr>
            <a:r>
              <a:rPr lang="en-US" sz="1355" b="1" dirty="0">
                <a:solidFill>
                  <a:schemeClr val="accent1"/>
                </a:solidFill>
                <a:cs typeface="Inter Medium" panose="020B0502030000000004" pitchFamily="34" charset="0"/>
              </a:rPr>
              <a:t>June 14, 2022</a:t>
            </a:r>
            <a:endParaRPr lang="ru-RU" sz="1355" b="1" dirty="0">
              <a:solidFill>
                <a:schemeClr val="accent1"/>
              </a:solidFill>
              <a:cs typeface="Inter Medium" panose="020B0502030000000004" pitchFamily="34" charset="0"/>
            </a:endParaRPr>
          </a:p>
        </p:txBody>
      </p:sp>
      <p:sp>
        <p:nvSpPr>
          <p:cNvPr id="23" name="TextBox 22"/>
          <p:cNvSpPr txBox="1"/>
          <p:nvPr/>
        </p:nvSpPr>
        <p:spPr>
          <a:xfrm>
            <a:off x="2768096" y="3459481"/>
            <a:ext cx="1438740" cy="492635"/>
          </a:xfrm>
          <a:prstGeom prst="rect">
            <a:avLst/>
          </a:prstGeom>
          <a:noFill/>
        </p:spPr>
        <p:txBody>
          <a:bodyPr wrap="square" lIns="0" tIns="0" rIns="0" bIns="0">
            <a:spAutoFit/>
          </a:bodyPr>
          <a:lstStyle/>
          <a:p>
            <a:pPr lvl="0" algn="ctr">
              <a:defRPr/>
            </a:pPr>
            <a:r>
              <a:rPr lang="en-US" sz="1067" dirty="0">
                <a:cs typeface="SB Sans Text Light" panose="020B0303040504020204" pitchFamily="34" charset="77"/>
              </a:rPr>
              <a:t>Autoregressive image generation from Russian text</a:t>
            </a:r>
            <a:endParaRPr lang="ru-RU" sz="1067" dirty="0">
              <a:cs typeface="SB Sans Text Light" panose="020B0303040504020204" pitchFamily="34" charset="77"/>
            </a:endParaRPr>
          </a:p>
        </p:txBody>
      </p:sp>
      <p:sp>
        <p:nvSpPr>
          <p:cNvPr id="27" name="TextBox 26"/>
          <p:cNvSpPr txBox="1"/>
          <p:nvPr/>
        </p:nvSpPr>
        <p:spPr>
          <a:xfrm>
            <a:off x="2915992" y="3125892"/>
            <a:ext cx="1142950" cy="247632"/>
          </a:xfrm>
          <a:prstGeom prst="rect">
            <a:avLst/>
          </a:prstGeom>
          <a:noFill/>
          <a:ln>
            <a:noFill/>
          </a:ln>
        </p:spPr>
        <p:txBody>
          <a:bodyPr spcFirstLastPara="1" wrap="square" lIns="0" tIns="0" rIns="0" bIns="0" anchor="t" anchorCtr="0">
            <a:spAutoFit/>
          </a:bodyPr>
          <a:lstStyle>
            <a:defPPr>
              <a:defRPr lang="ru-RU"/>
            </a:defPPr>
            <a:lvl1pPr>
              <a:spcAft>
                <a:spcPts val="1200"/>
              </a:spcAft>
              <a:defRPr sz="1600">
                <a:solidFill>
                  <a:schemeClr val="dk1"/>
                </a:solidFill>
                <a:ea typeface="Inter Medium" panose="020B0502030000000004" pitchFamily="34" charset="0"/>
                <a:cs typeface="Inter Medium" panose="020B0502030000000004" pitchFamily="34" charset="0"/>
              </a:defRPr>
            </a:lvl1pPr>
          </a:lstStyle>
          <a:p>
            <a:pPr algn="ctr" defTabSz="812760">
              <a:spcAft>
                <a:spcPts val="0"/>
              </a:spcAft>
              <a:defRPr/>
            </a:pPr>
            <a:r>
              <a:rPr lang="ru-RU" sz="1609" b="1" dirty="0">
                <a:solidFill>
                  <a:schemeClr val="accent1"/>
                </a:solidFill>
                <a:ea typeface="+mn-ea"/>
                <a:cs typeface="Segoe UI Semibold" panose="020B0702040204020203" pitchFamily="34" charset="0"/>
              </a:rPr>
              <a:t>12.0 В</a:t>
            </a:r>
            <a:endParaRPr lang="en-US" sz="1609" b="1" dirty="0">
              <a:solidFill>
                <a:schemeClr val="accent1"/>
              </a:solidFill>
              <a:ea typeface="+mn-ea"/>
              <a:cs typeface="Segoe UI Semibold" panose="020B0702040204020203" pitchFamily="34" charset="0"/>
            </a:endParaRPr>
          </a:p>
        </p:txBody>
      </p:sp>
      <p:sp>
        <p:nvSpPr>
          <p:cNvPr id="31" name="TextBox 30"/>
          <p:cNvSpPr txBox="1"/>
          <p:nvPr/>
        </p:nvSpPr>
        <p:spPr>
          <a:xfrm>
            <a:off x="2752717" y="5350874"/>
            <a:ext cx="1469499" cy="547073"/>
          </a:xfrm>
          <a:prstGeom prst="rect">
            <a:avLst/>
          </a:prstGeom>
          <a:noFill/>
        </p:spPr>
        <p:txBody>
          <a:bodyPr wrap="square">
            <a:spAutoFit/>
          </a:bodyPr>
          <a:lstStyle/>
          <a:p>
            <a:pPr algn="ctr">
              <a:defRPr/>
            </a:pPr>
            <a:r>
              <a:rPr lang="ru-RU" sz="1600" b="1" dirty="0">
                <a:cs typeface="Segoe UI Semibold" panose="020B0702040204020203" pitchFamily="34" charset="0"/>
              </a:rPr>
              <a:t>46 </a:t>
            </a:r>
            <a:r>
              <a:rPr lang="en-US" sz="1600" b="1" dirty="0">
                <a:cs typeface="Segoe UI Semibold" panose="020B0702040204020203" pitchFamily="34" charset="0"/>
              </a:rPr>
              <a:t>million</a:t>
            </a:r>
            <a:endParaRPr lang="ru-RU" sz="1600" b="1" dirty="0">
              <a:cs typeface="Segoe UI Semibold" panose="020B0702040204020203" pitchFamily="34" charset="0"/>
            </a:endParaRPr>
          </a:p>
          <a:p>
            <a:pPr algn="ctr">
              <a:defRPr/>
            </a:pPr>
            <a:r>
              <a:rPr lang="ru-RU" sz="1355" dirty="0" err="1"/>
              <a:t>G</a:t>
            </a:r>
            <a:r>
              <a:rPr lang="en-US" sz="1355" dirty="0"/>
              <a:t>PU-minutes</a:t>
            </a:r>
            <a:endParaRPr lang="ru-RU" sz="1355" dirty="0"/>
          </a:p>
        </p:txBody>
      </p:sp>
      <p:pic>
        <p:nvPicPr>
          <p:cNvPr id="39" name="Рисунок 38" descr="Изображение выглядит как логотип&#10;&#10;Автоматически созданное описание"/>
          <p:cNvPicPr>
            <a:picLocks noChangeAspect="1"/>
          </p:cNvPicPr>
          <p:nvPr/>
        </p:nvPicPr>
        <p:blipFill>
          <a:blip r:embed="rId2" cstate="screen"/>
          <a:stretch>
            <a:fillRect/>
          </a:stretch>
        </p:blipFill>
        <p:spPr>
          <a:xfrm>
            <a:off x="2984593" y="4221505"/>
            <a:ext cx="1008222" cy="947348"/>
          </a:xfrm>
          <a:prstGeom prst="roundRect">
            <a:avLst/>
          </a:prstGeom>
        </p:spPr>
      </p:pic>
      <p:sp>
        <p:nvSpPr>
          <p:cNvPr id="18" name="TextBox 17"/>
          <p:cNvSpPr txBox="1"/>
          <p:nvPr/>
        </p:nvSpPr>
        <p:spPr>
          <a:xfrm>
            <a:off x="4555731" y="2798855"/>
            <a:ext cx="1499650" cy="300852"/>
          </a:xfrm>
          <a:prstGeom prst="rect">
            <a:avLst/>
          </a:prstGeom>
          <a:noFill/>
        </p:spPr>
        <p:txBody>
          <a:bodyPr wrap="square">
            <a:spAutoFit/>
          </a:bodyPr>
          <a:lstStyle/>
          <a:p>
            <a:pPr algn="ctr" defTabSz="812760">
              <a:defRPr/>
            </a:pPr>
            <a:r>
              <a:rPr lang="en-US" sz="1355" b="1" dirty="0">
                <a:cs typeface="SB Sans Text Semibold" panose="020B0503040504020204" pitchFamily="34" charset="77"/>
              </a:rPr>
              <a:t>Kandinsky 2.0</a:t>
            </a:r>
          </a:p>
        </p:txBody>
      </p:sp>
      <p:sp>
        <p:nvSpPr>
          <p:cNvPr id="19" name="Овал 18"/>
          <p:cNvSpPr/>
          <p:nvPr/>
        </p:nvSpPr>
        <p:spPr>
          <a:xfrm>
            <a:off x="5225561" y="2552000"/>
            <a:ext cx="159990" cy="159990"/>
          </a:xfrm>
          <a:prstGeom prst="ellipse">
            <a:avLst/>
          </a:prstGeom>
          <a:solidFill>
            <a:schemeClr val="accent1"/>
          </a:solidFill>
          <a:ln w="1270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760">
              <a:defRPr/>
            </a:pPr>
            <a:endParaRPr lang="ru-RU" sz="1600">
              <a:ln>
                <a:solidFill>
                  <a:srgbClr val="47B8A4"/>
                </a:solidFill>
              </a:ln>
              <a:solidFill>
                <a:srgbClr val="47B8A4"/>
              </a:solidFill>
              <a:latin typeface="Calibri" panose="020F0502020204030204"/>
            </a:endParaRPr>
          </a:p>
        </p:txBody>
      </p:sp>
      <p:sp>
        <p:nvSpPr>
          <p:cNvPr id="20" name="TextBox 19"/>
          <p:cNvSpPr txBox="1"/>
          <p:nvPr/>
        </p:nvSpPr>
        <p:spPr>
          <a:xfrm>
            <a:off x="4737410" y="1965746"/>
            <a:ext cx="1136291" cy="509370"/>
          </a:xfrm>
          <a:prstGeom prst="rect">
            <a:avLst/>
          </a:prstGeom>
          <a:noFill/>
        </p:spPr>
        <p:txBody>
          <a:bodyPr wrap="square">
            <a:spAutoFit/>
          </a:bodyPr>
          <a:lstStyle/>
          <a:p>
            <a:pPr lvl="0" algn="ctr">
              <a:defRPr/>
            </a:pPr>
            <a:r>
              <a:rPr lang="en-US" sz="1355" b="1" dirty="0">
                <a:solidFill>
                  <a:schemeClr val="accent1"/>
                </a:solidFill>
                <a:cs typeface="Inter Medium" panose="020B0502030000000004" pitchFamily="34" charset="0"/>
              </a:rPr>
              <a:t>Nov. 23, 2022</a:t>
            </a:r>
            <a:endParaRPr lang="ru-RU" sz="1355" b="1" dirty="0">
              <a:solidFill>
                <a:schemeClr val="accent1"/>
              </a:solidFill>
              <a:cs typeface="Inter Medium" panose="020B0502030000000004" pitchFamily="34" charset="0"/>
            </a:endParaRPr>
          </a:p>
        </p:txBody>
      </p:sp>
      <p:sp>
        <p:nvSpPr>
          <p:cNvPr id="24" name="TextBox 23"/>
          <p:cNvSpPr txBox="1"/>
          <p:nvPr/>
        </p:nvSpPr>
        <p:spPr>
          <a:xfrm>
            <a:off x="4538084" y="3459481"/>
            <a:ext cx="1534944" cy="656846"/>
          </a:xfrm>
          <a:prstGeom prst="rect">
            <a:avLst/>
          </a:prstGeom>
          <a:noFill/>
        </p:spPr>
        <p:txBody>
          <a:bodyPr wrap="square" lIns="0" tIns="0" rIns="0" bIns="0">
            <a:spAutoFit/>
          </a:bodyPr>
          <a:lstStyle/>
          <a:p>
            <a:pPr lvl="0" algn="ctr">
              <a:defRPr/>
            </a:pPr>
            <a:r>
              <a:rPr lang="en-US" sz="1067" dirty="0">
                <a:cs typeface="SB Sans Text Light" panose="020B0303040504020204" pitchFamily="34" charset="77"/>
              </a:rPr>
              <a:t>Latent diffusion model for generating images from text in 101 languages</a:t>
            </a:r>
            <a:endParaRPr lang="en-GB" sz="1067" dirty="0">
              <a:cs typeface="SB Sans Text Light" panose="020B0303040504020204" pitchFamily="34" charset="77"/>
            </a:endParaRPr>
          </a:p>
        </p:txBody>
      </p:sp>
      <p:sp>
        <p:nvSpPr>
          <p:cNvPr id="26" name="TextBox 25"/>
          <p:cNvSpPr txBox="1"/>
          <p:nvPr/>
        </p:nvSpPr>
        <p:spPr>
          <a:xfrm>
            <a:off x="4734081" y="3125892"/>
            <a:ext cx="1142950" cy="247632"/>
          </a:xfrm>
          <a:prstGeom prst="rect">
            <a:avLst/>
          </a:prstGeom>
          <a:noFill/>
          <a:ln>
            <a:noFill/>
          </a:ln>
        </p:spPr>
        <p:txBody>
          <a:bodyPr spcFirstLastPara="1" wrap="square" lIns="0" tIns="0" rIns="0" bIns="0" anchor="t" anchorCtr="0">
            <a:spAutoFit/>
          </a:bodyPr>
          <a:lstStyle>
            <a:defPPr>
              <a:defRPr lang="ru-RU"/>
            </a:defPPr>
            <a:lvl1pPr>
              <a:spcAft>
                <a:spcPts val="1200"/>
              </a:spcAft>
              <a:defRPr sz="1600">
                <a:solidFill>
                  <a:schemeClr val="dk1"/>
                </a:solidFill>
                <a:ea typeface="Inter Medium" panose="020B0502030000000004" pitchFamily="34" charset="0"/>
                <a:cs typeface="Inter Medium" panose="020B0502030000000004" pitchFamily="34" charset="0"/>
              </a:defRPr>
            </a:lvl1pPr>
          </a:lstStyle>
          <a:p>
            <a:pPr algn="ctr" defTabSz="812760">
              <a:spcAft>
                <a:spcPts val="0"/>
              </a:spcAft>
              <a:defRPr/>
            </a:pPr>
            <a:r>
              <a:rPr lang="ru-RU" sz="1609" b="1" dirty="0">
                <a:solidFill>
                  <a:schemeClr val="accent1"/>
                </a:solidFill>
                <a:ea typeface="+mn-ea"/>
                <a:cs typeface="Segoe UI Semibold" panose="020B0702040204020203" pitchFamily="34" charset="0"/>
              </a:rPr>
              <a:t>2.</a:t>
            </a:r>
            <a:r>
              <a:rPr lang="en-US" sz="1609" b="1" dirty="0">
                <a:solidFill>
                  <a:schemeClr val="accent1"/>
                </a:solidFill>
                <a:ea typeface="+mn-ea"/>
                <a:cs typeface="Segoe UI Semibold" panose="020B0702040204020203" pitchFamily="34" charset="0"/>
              </a:rPr>
              <a:t>0</a:t>
            </a:r>
            <a:r>
              <a:rPr lang="ru-RU" sz="1609" b="1" dirty="0">
                <a:solidFill>
                  <a:schemeClr val="accent1"/>
                </a:solidFill>
                <a:ea typeface="+mn-ea"/>
                <a:cs typeface="Segoe UI Semibold" panose="020B0702040204020203" pitchFamily="34" charset="0"/>
              </a:rPr>
              <a:t> В</a:t>
            </a:r>
            <a:endParaRPr lang="en-US" sz="1609" b="1" dirty="0">
              <a:solidFill>
                <a:schemeClr val="accent1"/>
              </a:solidFill>
              <a:ea typeface="+mn-ea"/>
              <a:cs typeface="Segoe UI Semibold" panose="020B0702040204020203" pitchFamily="34" charset="0"/>
            </a:endParaRPr>
          </a:p>
        </p:txBody>
      </p:sp>
      <p:sp>
        <p:nvSpPr>
          <p:cNvPr id="30" name="TextBox 29"/>
          <p:cNvSpPr txBox="1"/>
          <p:nvPr/>
        </p:nvSpPr>
        <p:spPr>
          <a:xfrm>
            <a:off x="4570806" y="5350874"/>
            <a:ext cx="1469499" cy="547073"/>
          </a:xfrm>
          <a:prstGeom prst="rect">
            <a:avLst/>
          </a:prstGeom>
          <a:noFill/>
        </p:spPr>
        <p:txBody>
          <a:bodyPr wrap="square">
            <a:spAutoFit/>
          </a:bodyPr>
          <a:lstStyle/>
          <a:p>
            <a:pPr algn="ctr">
              <a:defRPr/>
            </a:pPr>
            <a:r>
              <a:rPr lang="en-US" sz="1600" b="1" dirty="0">
                <a:cs typeface="Segoe UI Semibold" panose="020B0702040204020203" pitchFamily="34" charset="0"/>
              </a:rPr>
              <a:t>18</a:t>
            </a:r>
            <a:r>
              <a:rPr lang="ru-RU" sz="1600" b="1" dirty="0">
                <a:cs typeface="Segoe UI Semibold" panose="020B0702040204020203" pitchFamily="34" charset="0"/>
              </a:rPr>
              <a:t> </a:t>
            </a:r>
            <a:r>
              <a:rPr lang="en-US" sz="1600" b="1" dirty="0">
                <a:cs typeface="Segoe UI Semibold" panose="020B0702040204020203" pitchFamily="34" charset="0"/>
              </a:rPr>
              <a:t>million</a:t>
            </a:r>
            <a:endParaRPr lang="ru-RU" sz="1600" b="1" dirty="0">
              <a:cs typeface="Segoe UI Semibold" panose="020B0702040204020203" pitchFamily="34" charset="0"/>
            </a:endParaRPr>
          </a:p>
          <a:p>
            <a:pPr algn="ctr">
              <a:defRPr/>
            </a:pPr>
            <a:r>
              <a:rPr lang="ru-RU" sz="1355" dirty="0" err="1"/>
              <a:t>G</a:t>
            </a:r>
            <a:r>
              <a:rPr lang="en-US" sz="1355" dirty="0"/>
              <a:t>PU-minutes</a:t>
            </a:r>
            <a:endParaRPr lang="ru-RU" sz="1355" dirty="0"/>
          </a:p>
        </p:txBody>
      </p:sp>
      <p:pic>
        <p:nvPicPr>
          <p:cNvPr id="46" name="Рисунок 45"/>
          <p:cNvPicPr>
            <a:picLocks noChangeAspect="1"/>
          </p:cNvPicPr>
          <p:nvPr/>
        </p:nvPicPr>
        <p:blipFill>
          <a:blip r:embed="rId3" cstate="screen"/>
          <a:stretch>
            <a:fillRect/>
          </a:stretch>
        </p:blipFill>
        <p:spPr>
          <a:xfrm>
            <a:off x="4802371" y="4221505"/>
            <a:ext cx="1005871" cy="913078"/>
          </a:xfrm>
          <a:prstGeom prst="roundRect">
            <a:avLst/>
          </a:prstGeom>
        </p:spPr>
      </p:pic>
      <p:sp>
        <p:nvSpPr>
          <p:cNvPr id="40" name="TextBox 39"/>
          <p:cNvSpPr txBox="1"/>
          <p:nvPr/>
        </p:nvSpPr>
        <p:spPr>
          <a:xfrm>
            <a:off x="6282760" y="2798855"/>
            <a:ext cx="1499650" cy="300852"/>
          </a:xfrm>
          <a:prstGeom prst="rect">
            <a:avLst/>
          </a:prstGeom>
          <a:noFill/>
        </p:spPr>
        <p:txBody>
          <a:bodyPr wrap="square">
            <a:spAutoFit/>
          </a:bodyPr>
          <a:lstStyle/>
          <a:p>
            <a:pPr algn="ctr" defTabSz="812760">
              <a:defRPr/>
            </a:pPr>
            <a:r>
              <a:rPr lang="en-US" sz="1355" b="1" dirty="0">
                <a:cs typeface="SB Sans Text Semibold" panose="020B0503040504020204" pitchFamily="34" charset="77"/>
              </a:rPr>
              <a:t>Kandinsky 2.1</a:t>
            </a:r>
          </a:p>
        </p:txBody>
      </p:sp>
      <p:sp>
        <p:nvSpPr>
          <p:cNvPr id="41" name="Овал 40"/>
          <p:cNvSpPr/>
          <p:nvPr/>
        </p:nvSpPr>
        <p:spPr>
          <a:xfrm>
            <a:off x="6952590" y="2552000"/>
            <a:ext cx="159990" cy="159990"/>
          </a:xfrm>
          <a:prstGeom prst="ellipse">
            <a:avLst/>
          </a:prstGeom>
          <a:solidFill>
            <a:schemeClr val="accent1"/>
          </a:solidFill>
          <a:ln w="1270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760">
              <a:defRPr/>
            </a:pPr>
            <a:endParaRPr lang="ru-RU" sz="1600">
              <a:ln>
                <a:solidFill>
                  <a:srgbClr val="47B8A4"/>
                </a:solidFill>
              </a:ln>
              <a:solidFill>
                <a:srgbClr val="47B8A4"/>
              </a:solidFill>
              <a:latin typeface="Calibri" panose="020F0502020204030204"/>
            </a:endParaRPr>
          </a:p>
        </p:txBody>
      </p:sp>
      <p:sp>
        <p:nvSpPr>
          <p:cNvPr id="42" name="TextBox 41"/>
          <p:cNvSpPr txBox="1"/>
          <p:nvPr/>
        </p:nvSpPr>
        <p:spPr>
          <a:xfrm>
            <a:off x="6464440" y="1965747"/>
            <a:ext cx="1136291" cy="509370"/>
          </a:xfrm>
          <a:prstGeom prst="rect">
            <a:avLst/>
          </a:prstGeom>
          <a:noFill/>
        </p:spPr>
        <p:txBody>
          <a:bodyPr wrap="square">
            <a:spAutoFit/>
          </a:bodyPr>
          <a:lstStyle/>
          <a:p>
            <a:pPr lvl="0" algn="ctr">
              <a:defRPr/>
            </a:pPr>
            <a:r>
              <a:rPr lang="en-US" sz="1355" b="1" dirty="0">
                <a:solidFill>
                  <a:schemeClr val="accent1"/>
                </a:solidFill>
                <a:cs typeface="Inter Medium" panose="020B0502030000000004" pitchFamily="34" charset="0"/>
              </a:rPr>
              <a:t>Apr. 4, </a:t>
            </a:r>
            <a:endParaRPr lang="ru-RU" sz="1355" b="1" dirty="0">
              <a:solidFill>
                <a:schemeClr val="accent1"/>
              </a:solidFill>
              <a:cs typeface="Inter Medium" panose="020B0502030000000004" pitchFamily="34" charset="0"/>
            </a:endParaRPr>
          </a:p>
          <a:p>
            <a:pPr lvl="0" algn="ctr">
              <a:defRPr/>
            </a:pPr>
            <a:r>
              <a:rPr lang="en-US" sz="1355" b="1" dirty="0">
                <a:solidFill>
                  <a:schemeClr val="accent1"/>
                </a:solidFill>
                <a:cs typeface="Inter Medium" panose="020B0502030000000004" pitchFamily="34" charset="0"/>
              </a:rPr>
              <a:t>2023</a:t>
            </a:r>
            <a:endParaRPr lang="ru-RU" sz="1355" b="1" dirty="0">
              <a:solidFill>
                <a:schemeClr val="accent1"/>
              </a:solidFill>
              <a:cs typeface="Inter Medium" panose="020B0502030000000004" pitchFamily="34" charset="0"/>
            </a:endParaRPr>
          </a:p>
        </p:txBody>
      </p:sp>
      <p:sp>
        <p:nvSpPr>
          <p:cNvPr id="43" name="TextBox 42"/>
          <p:cNvSpPr txBox="1"/>
          <p:nvPr/>
        </p:nvSpPr>
        <p:spPr>
          <a:xfrm>
            <a:off x="6254418" y="3459481"/>
            <a:ext cx="1556337" cy="492635"/>
          </a:xfrm>
          <a:prstGeom prst="rect">
            <a:avLst/>
          </a:prstGeom>
          <a:noFill/>
        </p:spPr>
        <p:txBody>
          <a:bodyPr wrap="square" lIns="0" tIns="0" rIns="0" bIns="0">
            <a:spAutoFit/>
          </a:bodyPr>
          <a:lstStyle/>
          <a:p>
            <a:pPr lvl="0" algn="ctr">
              <a:defRPr/>
            </a:pPr>
            <a:r>
              <a:rPr lang="en-US" sz="1067" dirty="0">
                <a:cs typeface="SB Sans Text Light" panose="020B0303040504020204" pitchFamily="34" charset="77"/>
              </a:rPr>
              <a:t>Latent diffusion model for generating images from text</a:t>
            </a:r>
            <a:endParaRPr lang="ru-RU" sz="1067" dirty="0">
              <a:cs typeface="SB Sans Text Light" panose="020B0303040504020204" pitchFamily="34" charset="77"/>
            </a:endParaRPr>
          </a:p>
        </p:txBody>
      </p:sp>
      <p:sp>
        <p:nvSpPr>
          <p:cNvPr id="44" name="TextBox 43"/>
          <p:cNvSpPr txBox="1"/>
          <p:nvPr/>
        </p:nvSpPr>
        <p:spPr>
          <a:xfrm>
            <a:off x="6461110" y="3125892"/>
            <a:ext cx="1142950" cy="247632"/>
          </a:xfrm>
          <a:prstGeom prst="rect">
            <a:avLst/>
          </a:prstGeom>
          <a:noFill/>
          <a:ln>
            <a:noFill/>
          </a:ln>
        </p:spPr>
        <p:txBody>
          <a:bodyPr spcFirstLastPara="1" wrap="square" lIns="0" tIns="0" rIns="0" bIns="0" anchor="t" anchorCtr="0">
            <a:spAutoFit/>
          </a:bodyPr>
          <a:lstStyle>
            <a:defPPr>
              <a:defRPr lang="ru-RU"/>
            </a:defPPr>
            <a:lvl1pPr>
              <a:spcAft>
                <a:spcPts val="1200"/>
              </a:spcAft>
              <a:defRPr sz="1600">
                <a:solidFill>
                  <a:schemeClr val="dk1"/>
                </a:solidFill>
                <a:ea typeface="Inter Medium" panose="020B0502030000000004" pitchFamily="34" charset="0"/>
                <a:cs typeface="Inter Medium" panose="020B0502030000000004" pitchFamily="34" charset="0"/>
              </a:defRPr>
            </a:lvl1pPr>
          </a:lstStyle>
          <a:p>
            <a:pPr algn="ctr" defTabSz="812760">
              <a:spcAft>
                <a:spcPts val="0"/>
              </a:spcAft>
              <a:defRPr/>
            </a:pPr>
            <a:r>
              <a:rPr lang="en-US" sz="1609" b="1" dirty="0">
                <a:solidFill>
                  <a:schemeClr val="accent1"/>
                </a:solidFill>
                <a:ea typeface="+mn-ea"/>
                <a:cs typeface="Segoe UI Semibold" panose="020B0702040204020203" pitchFamily="34" charset="0"/>
              </a:rPr>
              <a:t>3</a:t>
            </a:r>
            <a:r>
              <a:rPr lang="ru-RU" sz="1609" b="1" dirty="0">
                <a:solidFill>
                  <a:schemeClr val="accent1"/>
                </a:solidFill>
                <a:ea typeface="+mn-ea"/>
                <a:cs typeface="Segoe UI Semibold" panose="020B0702040204020203" pitchFamily="34" charset="0"/>
              </a:rPr>
              <a:t>.</a:t>
            </a:r>
            <a:r>
              <a:rPr lang="en-US" sz="1609" b="1" dirty="0">
                <a:solidFill>
                  <a:schemeClr val="accent1"/>
                </a:solidFill>
                <a:ea typeface="+mn-ea"/>
                <a:cs typeface="Segoe UI Semibold" panose="020B0702040204020203" pitchFamily="34" charset="0"/>
              </a:rPr>
              <a:t>3</a:t>
            </a:r>
            <a:r>
              <a:rPr lang="ru-RU" sz="1609" b="1" dirty="0">
                <a:solidFill>
                  <a:schemeClr val="accent1"/>
                </a:solidFill>
                <a:ea typeface="+mn-ea"/>
                <a:cs typeface="Segoe UI Semibold" panose="020B0702040204020203" pitchFamily="34" charset="0"/>
              </a:rPr>
              <a:t> В</a:t>
            </a:r>
            <a:endParaRPr lang="en-US" sz="1609" b="1" dirty="0">
              <a:solidFill>
                <a:schemeClr val="accent1"/>
              </a:solidFill>
              <a:ea typeface="+mn-ea"/>
              <a:cs typeface="Segoe UI Semibold" panose="020B0702040204020203" pitchFamily="34" charset="0"/>
            </a:endParaRPr>
          </a:p>
        </p:txBody>
      </p:sp>
      <p:sp>
        <p:nvSpPr>
          <p:cNvPr id="45" name="TextBox 44"/>
          <p:cNvSpPr txBox="1"/>
          <p:nvPr/>
        </p:nvSpPr>
        <p:spPr>
          <a:xfrm>
            <a:off x="6297836" y="5350874"/>
            <a:ext cx="1469499" cy="547073"/>
          </a:xfrm>
          <a:prstGeom prst="rect">
            <a:avLst/>
          </a:prstGeom>
          <a:noFill/>
        </p:spPr>
        <p:txBody>
          <a:bodyPr wrap="square">
            <a:spAutoFit/>
          </a:bodyPr>
          <a:lstStyle/>
          <a:p>
            <a:pPr algn="ctr">
              <a:defRPr/>
            </a:pPr>
            <a:r>
              <a:rPr lang="en-US" sz="1600" b="1" dirty="0">
                <a:cs typeface="Segoe UI Semibold" panose="020B0702040204020203" pitchFamily="34" charset="0"/>
              </a:rPr>
              <a:t>5</a:t>
            </a:r>
            <a:r>
              <a:rPr lang="ru-RU" sz="1600" b="1" dirty="0">
                <a:cs typeface="Segoe UI Semibold" panose="020B0702040204020203" pitchFamily="34" charset="0"/>
              </a:rPr>
              <a:t> </a:t>
            </a:r>
            <a:r>
              <a:rPr lang="en-US" sz="1600" b="1" dirty="0">
                <a:cs typeface="Segoe UI Semibold" panose="020B0702040204020203" pitchFamily="34" charset="0"/>
              </a:rPr>
              <a:t>million</a:t>
            </a:r>
            <a:endParaRPr lang="ru-RU" sz="1600" b="1" dirty="0">
              <a:cs typeface="Segoe UI Semibold" panose="020B0702040204020203" pitchFamily="34" charset="0"/>
            </a:endParaRPr>
          </a:p>
          <a:p>
            <a:pPr algn="ctr">
              <a:defRPr/>
            </a:pPr>
            <a:r>
              <a:rPr lang="ru-RU" sz="1355" dirty="0" err="1"/>
              <a:t>G</a:t>
            </a:r>
            <a:r>
              <a:rPr lang="en-US" sz="1355" dirty="0"/>
              <a:t>PU-minutes</a:t>
            </a:r>
            <a:endParaRPr lang="ru-RU" sz="1355" dirty="0"/>
          </a:p>
        </p:txBody>
      </p:sp>
      <p:pic>
        <p:nvPicPr>
          <p:cNvPr id="47" name="Рисунок 46" descr="Изображение выглядит как диаграмма&#10;&#10;Автоматически созданное описание"/>
          <p:cNvPicPr>
            <a:picLocks noChangeAspect="1"/>
          </p:cNvPicPr>
          <p:nvPr/>
        </p:nvPicPr>
        <p:blipFill>
          <a:blip r:embed="rId4" cstate="screen"/>
          <a:stretch>
            <a:fillRect/>
          </a:stretch>
        </p:blipFill>
        <p:spPr>
          <a:xfrm>
            <a:off x="6527361" y="4221505"/>
            <a:ext cx="1010448" cy="849695"/>
          </a:xfrm>
          <a:prstGeom prst="roundRect">
            <a:avLst/>
          </a:prstGeom>
        </p:spPr>
      </p:pic>
      <p:cxnSp>
        <p:nvCxnSpPr>
          <p:cNvPr id="59" name="Прямая со стрелкой 58"/>
          <p:cNvCxnSpPr>
            <a:cxnSpLocks/>
          </p:cNvCxnSpPr>
          <p:nvPr/>
        </p:nvCxnSpPr>
        <p:spPr>
          <a:xfrm>
            <a:off x="677687" y="2631995"/>
            <a:ext cx="10813706" cy="0"/>
          </a:xfrm>
          <a:prstGeom prst="straightConnector1">
            <a:avLst/>
          </a:prstGeom>
          <a:noFill/>
          <a:ln w="38100">
            <a:solidFill>
              <a:schemeClr val="accent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Овал 8"/>
          <p:cNvSpPr/>
          <p:nvPr/>
        </p:nvSpPr>
        <p:spPr>
          <a:xfrm>
            <a:off x="1473615" y="2552000"/>
            <a:ext cx="159990" cy="159990"/>
          </a:xfrm>
          <a:prstGeom prst="ellipse">
            <a:avLst/>
          </a:prstGeom>
          <a:solidFill>
            <a:schemeClr val="accent1"/>
          </a:solidFill>
          <a:ln w="1270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760">
              <a:defRPr/>
            </a:pPr>
            <a:endParaRPr lang="ru-RU" sz="1600">
              <a:ln>
                <a:solidFill>
                  <a:srgbClr val="47B8A4"/>
                </a:solidFill>
              </a:ln>
              <a:solidFill>
                <a:srgbClr val="47B8A4"/>
              </a:solidFill>
              <a:latin typeface="Calibri" panose="020F0502020204030204"/>
            </a:endParaRPr>
          </a:p>
        </p:txBody>
      </p:sp>
      <p:sp>
        <p:nvSpPr>
          <p:cNvPr id="12" name="TextBox 11"/>
          <p:cNvSpPr txBox="1"/>
          <p:nvPr/>
        </p:nvSpPr>
        <p:spPr>
          <a:xfrm>
            <a:off x="985465" y="1965747"/>
            <a:ext cx="1136291" cy="509370"/>
          </a:xfrm>
          <a:prstGeom prst="rect">
            <a:avLst/>
          </a:prstGeom>
          <a:noFill/>
        </p:spPr>
        <p:txBody>
          <a:bodyPr wrap="square">
            <a:spAutoFit/>
          </a:bodyPr>
          <a:lstStyle/>
          <a:p>
            <a:pPr lvl="0" algn="ctr">
              <a:defRPr/>
            </a:pPr>
            <a:r>
              <a:rPr lang="en-US" sz="1355" b="1" dirty="0">
                <a:solidFill>
                  <a:schemeClr val="accent1"/>
                </a:solidFill>
                <a:cs typeface="Inter Medium" panose="020B0502030000000004" pitchFamily="34" charset="0"/>
              </a:rPr>
              <a:t>Nov. 2, </a:t>
            </a:r>
            <a:endParaRPr lang="ru-RU" sz="1355" b="1" dirty="0">
              <a:solidFill>
                <a:schemeClr val="accent1"/>
              </a:solidFill>
              <a:cs typeface="Inter Medium" panose="020B0502030000000004" pitchFamily="34" charset="0"/>
            </a:endParaRPr>
          </a:p>
          <a:p>
            <a:pPr lvl="0" algn="ctr">
              <a:defRPr/>
            </a:pPr>
            <a:r>
              <a:rPr lang="en-US" sz="1355" b="1" dirty="0">
                <a:solidFill>
                  <a:schemeClr val="accent1"/>
                </a:solidFill>
                <a:cs typeface="Inter Medium" panose="020B0502030000000004" pitchFamily="34" charset="0"/>
              </a:rPr>
              <a:t>2021</a:t>
            </a:r>
            <a:endParaRPr lang="ru-RU" sz="1355" b="1" dirty="0">
              <a:solidFill>
                <a:schemeClr val="accent1"/>
              </a:solidFill>
              <a:cs typeface="Inter Medium" panose="020B0502030000000004" pitchFamily="34" charset="0"/>
            </a:endParaRPr>
          </a:p>
        </p:txBody>
      </p:sp>
      <p:sp>
        <p:nvSpPr>
          <p:cNvPr id="21" name="TextBox 20"/>
          <p:cNvSpPr txBox="1"/>
          <p:nvPr/>
        </p:nvSpPr>
        <p:spPr>
          <a:xfrm>
            <a:off x="818860" y="3459481"/>
            <a:ext cx="1469499" cy="492635"/>
          </a:xfrm>
          <a:prstGeom prst="rect">
            <a:avLst/>
          </a:prstGeom>
          <a:noFill/>
        </p:spPr>
        <p:txBody>
          <a:bodyPr wrap="square" lIns="0" tIns="0" rIns="0" bIns="0">
            <a:spAutoFit/>
          </a:bodyPr>
          <a:lstStyle/>
          <a:p>
            <a:pPr lvl="0" algn="ctr">
              <a:defRPr/>
            </a:pPr>
            <a:r>
              <a:rPr lang="en-US" sz="1067" dirty="0">
                <a:cs typeface="SB Sans Text Light" panose="020B0303040504020204" pitchFamily="34" charset="77"/>
              </a:rPr>
              <a:t>Autoregressive image generation from Russian text</a:t>
            </a:r>
            <a:endParaRPr lang="ru-RU" sz="1067" dirty="0">
              <a:cs typeface="SB Sans Text Light" panose="020B0303040504020204" pitchFamily="34" charset="77"/>
            </a:endParaRPr>
          </a:p>
        </p:txBody>
      </p:sp>
      <p:sp>
        <p:nvSpPr>
          <p:cNvPr id="25" name="TextBox 24"/>
          <p:cNvSpPr txBox="1"/>
          <p:nvPr/>
        </p:nvSpPr>
        <p:spPr>
          <a:xfrm>
            <a:off x="982135" y="3125892"/>
            <a:ext cx="1142950" cy="247632"/>
          </a:xfrm>
          <a:prstGeom prst="rect">
            <a:avLst/>
          </a:prstGeom>
          <a:noFill/>
          <a:ln>
            <a:noFill/>
          </a:ln>
        </p:spPr>
        <p:txBody>
          <a:bodyPr spcFirstLastPara="1" wrap="square" lIns="0" tIns="0" rIns="0" bIns="0" anchor="t" anchorCtr="0">
            <a:spAutoFit/>
          </a:bodyPr>
          <a:lstStyle>
            <a:defPPr>
              <a:defRPr lang="ru-RU"/>
            </a:defPPr>
            <a:lvl1pPr>
              <a:spcAft>
                <a:spcPts val="1200"/>
              </a:spcAft>
              <a:defRPr sz="1600">
                <a:solidFill>
                  <a:schemeClr val="dk1"/>
                </a:solidFill>
                <a:ea typeface="Inter Medium" panose="020B0502030000000004" pitchFamily="34" charset="0"/>
                <a:cs typeface="Inter Medium" panose="020B0502030000000004" pitchFamily="34" charset="0"/>
              </a:defRPr>
            </a:lvl1pPr>
          </a:lstStyle>
          <a:p>
            <a:pPr algn="ctr" defTabSz="812760">
              <a:spcAft>
                <a:spcPts val="0"/>
              </a:spcAft>
              <a:defRPr/>
            </a:pPr>
            <a:r>
              <a:rPr lang="ru-RU" sz="1609" b="1" dirty="0">
                <a:solidFill>
                  <a:schemeClr val="accent1"/>
                </a:solidFill>
                <a:ea typeface="+mn-ea"/>
                <a:cs typeface="Segoe UI Semibold" panose="020B0702040204020203" pitchFamily="34" charset="0"/>
              </a:rPr>
              <a:t>1.3 В</a:t>
            </a:r>
            <a:endParaRPr lang="en-US" sz="1609" b="1" dirty="0">
              <a:solidFill>
                <a:schemeClr val="accent1"/>
              </a:solidFill>
              <a:ea typeface="+mn-ea"/>
              <a:cs typeface="Segoe UI Semibold" panose="020B0702040204020203" pitchFamily="34" charset="0"/>
            </a:endParaRPr>
          </a:p>
        </p:txBody>
      </p:sp>
      <p:sp>
        <p:nvSpPr>
          <p:cNvPr id="29" name="TextBox 28"/>
          <p:cNvSpPr txBox="1"/>
          <p:nvPr/>
        </p:nvSpPr>
        <p:spPr>
          <a:xfrm>
            <a:off x="818860" y="5350874"/>
            <a:ext cx="1469499" cy="547073"/>
          </a:xfrm>
          <a:prstGeom prst="rect">
            <a:avLst/>
          </a:prstGeom>
          <a:noFill/>
        </p:spPr>
        <p:txBody>
          <a:bodyPr wrap="square">
            <a:spAutoFit/>
          </a:bodyPr>
          <a:lstStyle/>
          <a:p>
            <a:pPr lvl="0" algn="ctr">
              <a:defRPr/>
            </a:pPr>
            <a:r>
              <a:rPr lang="en-US" sz="1600" b="1" dirty="0">
                <a:cs typeface="Segoe UI Semibold" panose="020B0702040204020203" pitchFamily="34" charset="0"/>
              </a:rPr>
              <a:t>9</a:t>
            </a:r>
            <a:r>
              <a:rPr lang="ru-RU" sz="1600" b="1" dirty="0">
                <a:cs typeface="Segoe UI Semibold" panose="020B0702040204020203" pitchFamily="34" charset="0"/>
              </a:rPr>
              <a:t> </a:t>
            </a:r>
            <a:r>
              <a:rPr lang="en-US" sz="1600" b="1" dirty="0">
                <a:cs typeface="Segoe UI Semibold" panose="020B0702040204020203" pitchFamily="34" charset="0"/>
              </a:rPr>
              <a:t>million</a:t>
            </a:r>
            <a:endParaRPr lang="ru-RU" sz="1600" dirty="0">
              <a:cs typeface="SB Sans Text Light" panose="020B0303040504020204" pitchFamily="34" charset="77"/>
            </a:endParaRPr>
          </a:p>
          <a:p>
            <a:pPr lvl="0" algn="ctr">
              <a:defRPr/>
            </a:pPr>
            <a:r>
              <a:rPr lang="ru-RU" sz="1355" dirty="0">
                <a:cs typeface="SB Sans Text Light" panose="020B0303040504020204" pitchFamily="34" charset="77"/>
              </a:rPr>
              <a:t>G</a:t>
            </a:r>
            <a:r>
              <a:rPr lang="en-US" sz="1355" dirty="0">
                <a:cs typeface="SB Sans Text Light" panose="020B0303040504020204" pitchFamily="34" charset="77"/>
              </a:rPr>
              <a:t>PU-minutes</a:t>
            </a:r>
            <a:endParaRPr lang="ru-RU" sz="1355" dirty="0">
              <a:cs typeface="SB Sans Text Light" panose="020B0303040504020204" pitchFamily="34" charset="77"/>
            </a:endParaRPr>
          </a:p>
        </p:txBody>
      </p:sp>
      <p:pic>
        <p:nvPicPr>
          <p:cNvPr id="34" name="Рисунок 33"/>
          <p:cNvPicPr>
            <a:picLocks noChangeAspect="1"/>
          </p:cNvPicPr>
          <p:nvPr/>
        </p:nvPicPr>
        <p:blipFill>
          <a:blip r:embed="rId5" cstate="screen"/>
          <a:stretch>
            <a:fillRect/>
          </a:stretch>
        </p:blipFill>
        <p:spPr>
          <a:xfrm>
            <a:off x="1053940" y="4221505"/>
            <a:ext cx="999341" cy="1036353"/>
          </a:xfrm>
          <a:prstGeom prst="roundRect">
            <a:avLst/>
          </a:prstGeom>
        </p:spPr>
      </p:pic>
      <p:sp>
        <p:nvSpPr>
          <p:cNvPr id="60" name="TextBox 59"/>
          <p:cNvSpPr txBox="1"/>
          <p:nvPr/>
        </p:nvSpPr>
        <p:spPr>
          <a:xfrm>
            <a:off x="670370" y="2798855"/>
            <a:ext cx="1766480" cy="300852"/>
          </a:xfrm>
          <a:prstGeom prst="rect">
            <a:avLst/>
          </a:prstGeom>
          <a:noFill/>
        </p:spPr>
        <p:txBody>
          <a:bodyPr wrap="square">
            <a:spAutoFit/>
          </a:bodyPr>
          <a:lstStyle/>
          <a:p>
            <a:pPr algn="ctr" defTabSz="812760">
              <a:defRPr/>
            </a:pPr>
            <a:r>
              <a:rPr lang="en-US" sz="1355" b="1" dirty="0">
                <a:cs typeface="SB Sans Text Semibold" panose="020B0503040504020204" pitchFamily="34" charset="77"/>
              </a:rPr>
              <a:t>Malevich</a:t>
            </a:r>
            <a:endParaRPr lang="ru-RU" sz="1355" b="1" baseline="30000" dirty="0">
              <a:cs typeface="SB Sans Text Semibold" panose="020B0503040504020204" pitchFamily="34" charset="77"/>
            </a:endParaRPr>
          </a:p>
        </p:txBody>
      </p:sp>
      <p:sp>
        <p:nvSpPr>
          <p:cNvPr id="53" name="TextBox 52"/>
          <p:cNvSpPr txBox="1"/>
          <p:nvPr/>
        </p:nvSpPr>
        <p:spPr>
          <a:xfrm>
            <a:off x="8034503" y="2798855"/>
            <a:ext cx="1499650" cy="300852"/>
          </a:xfrm>
          <a:prstGeom prst="rect">
            <a:avLst/>
          </a:prstGeom>
          <a:noFill/>
        </p:spPr>
        <p:txBody>
          <a:bodyPr wrap="square">
            <a:spAutoFit/>
          </a:bodyPr>
          <a:lstStyle/>
          <a:p>
            <a:pPr algn="ctr" defTabSz="812760">
              <a:defRPr/>
            </a:pPr>
            <a:r>
              <a:rPr lang="en-US" sz="1355" b="1" dirty="0">
                <a:cs typeface="SB Sans Text Semibold" panose="020B0503040504020204" pitchFamily="34" charset="77"/>
              </a:rPr>
              <a:t>Kandinsky 2.2</a:t>
            </a:r>
          </a:p>
        </p:txBody>
      </p:sp>
      <p:sp>
        <p:nvSpPr>
          <p:cNvPr id="54" name="TextBox 53"/>
          <p:cNvSpPr txBox="1"/>
          <p:nvPr/>
        </p:nvSpPr>
        <p:spPr>
          <a:xfrm>
            <a:off x="8216182" y="1965746"/>
            <a:ext cx="1136291" cy="509370"/>
          </a:xfrm>
          <a:prstGeom prst="rect">
            <a:avLst/>
          </a:prstGeom>
          <a:noFill/>
        </p:spPr>
        <p:txBody>
          <a:bodyPr wrap="square">
            <a:spAutoFit/>
          </a:bodyPr>
          <a:lstStyle/>
          <a:p>
            <a:pPr lvl="0" algn="ctr">
              <a:defRPr/>
            </a:pPr>
            <a:r>
              <a:rPr lang="en-US" sz="1355" b="1" dirty="0">
                <a:solidFill>
                  <a:schemeClr val="accent1"/>
                </a:solidFill>
                <a:cs typeface="Inter Medium" panose="020B0502030000000004" pitchFamily="34" charset="0"/>
              </a:rPr>
              <a:t>July 12, 2023</a:t>
            </a:r>
            <a:endParaRPr lang="ru-RU" sz="1355" b="1" dirty="0">
              <a:solidFill>
                <a:schemeClr val="accent1"/>
              </a:solidFill>
              <a:cs typeface="Inter Medium" panose="020B0502030000000004" pitchFamily="34" charset="0"/>
            </a:endParaRPr>
          </a:p>
        </p:txBody>
      </p:sp>
      <p:sp>
        <p:nvSpPr>
          <p:cNvPr id="55" name="Овал 54"/>
          <p:cNvSpPr/>
          <p:nvPr/>
        </p:nvSpPr>
        <p:spPr>
          <a:xfrm>
            <a:off x="8704333" y="2552000"/>
            <a:ext cx="159990" cy="159990"/>
          </a:xfrm>
          <a:prstGeom prst="ellipse">
            <a:avLst/>
          </a:prstGeom>
          <a:solidFill>
            <a:schemeClr val="accent1"/>
          </a:solidFill>
          <a:ln w="1270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760">
              <a:defRPr/>
            </a:pPr>
            <a:endParaRPr lang="ru-RU" sz="1600">
              <a:ln>
                <a:solidFill>
                  <a:srgbClr val="47B8A4"/>
                </a:solidFill>
              </a:ln>
              <a:solidFill>
                <a:srgbClr val="47B8A4"/>
              </a:solidFill>
              <a:latin typeface="Calibri" panose="020F0502020204030204"/>
            </a:endParaRPr>
          </a:p>
        </p:txBody>
      </p:sp>
      <p:sp>
        <p:nvSpPr>
          <p:cNvPr id="56" name="TextBox 55"/>
          <p:cNvSpPr txBox="1"/>
          <p:nvPr/>
        </p:nvSpPr>
        <p:spPr>
          <a:xfrm>
            <a:off x="8212853" y="3125892"/>
            <a:ext cx="1142950" cy="247632"/>
          </a:xfrm>
          <a:prstGeom prst="rect">
            <a:avLst/>
          </a:prstGeom>
          <a:noFill/>
          <a:ln>
            <a:noFill/>
          </a:ln>
        </p:spPr>
        <p:txBody>
          <a:bodyPr spcFirstLastPara="1" wrap="square" lIns="0" tIns="0" rIns="0" bIns="0" anchor="t" anchorCtr="0">
            <a:spAutoFit/>
          </a:bodyPr>
          <a:lstStyle>
            <a:defPPr>
              <a:defRPr lang="ru-RU"/>
            </a:defPPr>
            <a:lvl1pPr>
              <a:spcAft>
                <a:spcPts val="1200"/>
              </a:spcAft>
              <a:defRPr sz="1600">
                <a:solidFill>
                  <a:schemeClr val="dk1"/>
                </a:solidFill>
                <a:ea typeface="Inter Medium" panose="020B0502030000000004" pitchFamily="34" charset="0"/>
                <a:cs typeface="Inter Medium" panose="020B0502030000000004" pitchFamily="34" charset="0"/>
              </a:defRPr>
            </a:lvl1pPr>
          </a:lstStyle>
          <a:p>
            <a:pPr algn="ctr" defTabSz="812760">
              <a:spcAft>
                <a:spcPts val="0"/>
              </a:spcAft>
              <a:defRPr/>
            </a:pPr>
            <a:r>
              <a:rPr lang="en-US" sz="1609" b="1" dirty="0">
                <a:solidFill>
                  <a:schemeClr val="accent1"/>
                </a:solidFill>
                <a:ea typeface="+mn-ea"/>
                <a:cs typeface="Segoe UI Semibold" panose="020B0702040204020203" pitchFamily="34" charset="0"/>
              </a:rPr>
              <a:t>4</a:t>
            </a:r>
            <a:r>
              <a:rPr lang="ru-RU" sz="1609" b="1" dirty="0">
                <a:solidFill>
                  <a:schemeClr val="accent1"/>
                </a:solidFill>
                <a:ea typeface="+mn-ea"/>
                <a:cs typeface="Segoe UI Semibold" panose="020B0702040204020203" pitchFamily="34" charset="0"/>
              </a:rPr>
              <a:t>.</a:t>
            </a:r>
            <a:r>
              <a:rPr lang="en-US" sz="1609" b="1" dirty="0">
                <a:solidFill>
                  <a:schemeClr val="accent1"/>
                </a:solidFill>
                <a:ea typeface="+mn-ea"/>
                <a:cs typeface="Segoe UI Semibold" panose="020B0702040204020203" pitchFamily="34" charset="0"/>
              </a:rPr>
              <a:t>8</a:t>
            </a:r>
            <a:r>
              <a:rPr lang="ru-RU" sz="1609" b="1" dirty="0">
                <a:solidFill>
                  <a:schemeClr val="accent1"/>
                </a:solidFill>
                <a:ea typeface="+mn-ea"/>
                <a:cs typeface="Segoe UI Semibold" panose="020B0702040204020203" pitchFamily="34" charset="0"/>
              </a:rPr>
              <a:t> В</a:t>
            </a:r>
            <a:endParaRPr lang="en-US" sz="1609" b="1" dirty="0">
              <a:solidFill>
                <a:schemeClr val="accent1"/>
              </a:solidFill>
              <a:ea typeface="+mn-ea"/>
              <a:cs typeface="Segoe UI Semibold" panose="020B0702040204020203" pitchFamily="34" charset="0"/>
            </a:endParaRPr>
          </a:p>
        </p:txBody>
      </p:sp>
      <p:sp>
        <p:nvSpPr>
          <p:cNvPr id="57" name="TextBox 56"/>
          <p:cNvSpPr txBox="1"/>
          <p:nvPr/>
        </p:nvSpPr>
        <p:spPr>
          <a:xfrm>
            <a:off x="7992145" y="3459481"/>
            <a:ext cx="1584366" cy="656846"/>
          </a:xfrm>
          <a:prstGeom prst="rect">
            <a:avLst/>
          </a:prstGeom>
          <a:noFill/>
        </p:spPr>
        <p:txBody>
          <a:bodyPr wrap="square" lIns="0" tIns="0" rIns="0" bIns="0">
            <a:spAutoFit/>
          </a:bodyPr>
          <a:lstStyle/>
          <a:p>
            <a:pPr lvl="0" algn="ctr">
              <a:defRPr/>
            </a:pPr>
            <a:r>
              <a:rPr lang="en-US" sz="1067" dirty="0">
                <a:cs typeface="SB Sans Text Light" panose="020B0303040504020204" pitchFamily="34" charset="77"/>
              </a:rPr>
              <a:t>Latent diffusion model for generating photorealistic images from text</a:t>
            </a:r>
            <a:endParaRPr lang="ru-RU" sz="1067" dirty="0">
              <a:cs typeface="SB Sans Text Light" panose="020B0303040504020204" pitchFamily="34" charset="77"/>
            </a:endParaRPr>
          </a:p>
        </p:txBody>
      </p:sp>
      <p:pic>
        <p:nvPicPr>
          <p:cNvPr id="58" name="Рисунок 57"/>
          <p:cNvPicPr>
            <a:picLocks noChangeAspect="1"/>
          </p:cNvPicPr>
          <p:nvPr/>
        </p:nvPicPr>
        <p:blipFill rotWithShape="1">
          <a:blip r:embed="rId6"/>
          <a:srcRect l="2977" t="1607" r="3443" b="4815"/>
          <a:stretch/>
        </p:blipFill>
        <p:spPr>
          <a:xfrm>
            <a:off x="8281143" y="4221505"/>
            <a:ext cx="1006369" cy="907102"/>
          </a:xfrm>
          <a:prstGeom prst="roundRect">
            <a:avLst/>
          </a:prstGeom>
        </p:spPr>
      </p:pic>
      <p:sp>
        <p:nvSpPr>
          <p:cNvPr id="8" name="TextBox 7"/>
          <p:cNvSpPr txBox="1"/>
          <p:nvPr/>
        </p:nvSpPr>
        <p:spPr>
          <a:xfrm>
            <a:off x="8049578" y="5350874"/>
            <a:ext cx="1469499" cy="547073"/>
          </a:xfrm>
          <a:prstGeom prst="rect">
            <a:avLst/>
          </a:prstGeom>
          <a:noFill/>
        </p:spPr>
        <p:txBody>
          <a:bodyPr wrap="square">
            <a:spAutoFit/>
          </a:bodyPr>
          <a:lstStyle/>
          <a:p>
            <a:pPr algn="ctr">
              <a:defRPr/>
            </a:pPr>
            <a:r>
              <a:rPr lang="ru-RU" sz="1600" b="1" dirty="0">
                <a:cs typeface="Segoe UI Semibold" panose="020B0702040204020203" pitchFamily="34" charset="0"/>
              </a:rPr>
              <a:t>2 </a:t>
            </a:r>
            <a:r>
              <a:rPr lang="en-US" sz="1600" b="1" dirty="0">
                <a:cs typeface="Segoe UI Semibold" panose="020B0702040204020203" pitchFamily="34" charset="0"/>
              </a:rPr>
              <a:t>million</a:t>
            </a:r>
            <a:endParaRPr lang="ru-RU" sz="1600" b="1" dirty="0">
              <a:cs typeface="Segoe UI Semibold" panose="020B0702040204020203" pitchFamily="34" charset="0"/>
            </a:endParaRPr>
          </a:p>
          <a:p>
            <a:pPr algn="ctr">
              <a:defRPr/>
            </a:pPr>
            <a:r>
              <a:rPr lang="ru-RU" sz="1355" dirty="0" err="1"/>
              <a:t>G</a:t>
            </a:r>
            <a:r>
              <a:rPr lang="en-US" sz="1355" dirty="0"/>
              <a:t>PU-minutes</a:t>
            </a:r>
            <a:endParaRPr lang="ru-RU" sz="1355" dirty="0"/>
          </a:p>
        </p:txBody>
      </p:sp>
      <p:sp>
        <p:nvSpPr>
          <p:cNvPr id="2" name="TextBox 1">
            <a:extLst>
              <a:ext uri="{FF2B5EF4-FFF2-40B4-BE49-F238E27FC236}">
                <a16:creationId xmlns:a16="http://schemas.microsoft.com/office/drawing/2014/main" id="{6F45B356-3FCE-159A-D4A6-CF1A39900FD5}"/>
              </a:ext>
            </a:extLst>
          </p:cNvPr>
          <p:cNvSpPr txBox="1"/>
          <p:nvPr/>
        </p:nvSpPr>
        <p:spPr>
          <a:xfrm>
            <a:off x="9868102" y="2798855"/>
            <a:ext cx="1499650" cy="300852"/>
          </a:xfrm>
          <a:prstGeom prst="rect">
            <a:avLst/>
          </a:prstGeom>
          <a:noFill/>
        </p:spPr>
        <p:txBody>
          <a:bodyPr wrap="square">
            <a:spAutoFit/>
          </a:bodyPr>
          <a:lstStyle/>
          <a:p>
            <a:pPr algn="ctr" defTabSz="812760">
              <a:defRPr/>
            </a:pPr>
            <a:r>
              <a:rPr lang="en-US" sz="1355" b="1" dirty="0">
                <a:cs typeface="SB Sans Text Semibold" panose="020B0503040504020204" pitchFamily="34" charset="77"/>
              </a:rPr>
              <a:t>Kandinsky 3.0</a:t>
            </a:r>
          </a:p>
        </p:txBody>
      </p:sp>
      <p:sp>
        <p:nvSpPr>
          <p:cNvPr id="3" name="TextBox 2">
            <a:extLst>
              <a:ext uri="{FF2B5EF4-FFF2-40B4-BE49-F238E27FC236}">
                <a16:creationId xmlns:a16="http://schemas.microsoft.com/office/drawing/2014/main" id="{CE76CE3E-FCC8-36D6-4737-2B57070BE75C}"/>
              </a:ext>
            </a:extLst>
          </p:cNvPr>
          <p:cNvSpPr txBox="1"/>
          <p:nvPr/>
        </p:nvSpPr>
        <p:spPr>
          <a:xfrm>
            <a:off x="10049782" y="1965747"/>
            <a:ext cx="1136291" cy="509370"/>
          </a:xfrm>
          <a:prstGeom prst="rect">
            <a:avLst/>
          </a:prstGeom>
          <a:noFill/>
        </p:spPr>
        <p:txBody>
          <a:bodyPr wrap="square">
            <a:spAutoFit/>
          </a:bodyPr>
          <a:lstStyle/>
          <a:p>
            <a:pPr lvl="0" algn="ctr">
              <a:defRPr/>
            </a:pPr>
            <a:r>
              <a:rPr lang="en-US" sz="1355" b="1" dirty="0">
                <a:solidFill>
                  <a:schemeClr val="accent1"/>
                </a:solidFill>
                <a:cs typeface="Inter Medium" panose="020B0502030000000004" pitchFamily="34" charset="0"/>
              </a:rPr>
              <a:t>November 22, 2023</a:t>
            </a:r>
            <a:endParaRPr lang="ru-RU" sz="1355" b="1" dirty="0">
              <a:solidFill>
                <a:schemeClr val="accent1"/>
              </a:solidFill>
              <a:cs typeface="Inter Medium" panose="020B0502030000000004" pitchFamily="34" charset="0"/>
            </a:endParaRPr>
          </a:p>
        </p:txBody>
      </p:sp>
      <p:sp>
        <p:nvSpPr>
          <p:cNvPr id="4" name="Овал 3">
            <a:extLst>
              <a:ext uri="{FF2B5EF4-FFF2-40B4-BE49-F238E27FC236}">
                <a16:creationId xmlns:a16="http://schemas.microsoft.com/office/drawing/2014/main" id="{523272C1-B7DE-579B-99CB-AD3B807BABD0}"/>
              </a:ext>
            </a:extLst>
          </p:cNvPr>
          <p:cNvSpPr/>
          <p:nvPr/>
        </p:nvSpPr>
        <p:spPr>
          <a:xfrm>
            <a:off x="10537932" y="2552000"/>
            <a:ext cx="159990" cy="159990"/>
          </a:xfrm>
          <a:prstGeom prst="ellipse">
            <a:avLst/>
          </a:prstGeom>
          <a:solidFill>
            <a:schemeClr val="accent1"/>
          </a:solidFill>
          <a:ln w="1270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760">
              <a:defRPr/>
            </a:pPr>
            <a:endParaRPr lang="ru-RU" sz="1600">
              <a:ln>
                <a:solidFill>
                  <a:srgbClr val="47B8A4"/>
                </a:solidFill>
              </a:ln>
              <a:solidFill>
                <a:srgbClr val="47B8A4"/>
              </a:solidFill>
              <a:latin typeface="Calibri" panose="020F0502020204030204"/>
            </a:endParaRPr>
          </a:p>
        </p:txBody>
      </p:sp>
      <p:sp>
        <p:nvSpPr>
          <p:cNvPr id="5" name="TextBox 4">
            <a:extLst>
              <a:ext uri="{FF2B5EF4-FFF2-40B4-BE49-F238E27FC236}">
                <a16:creationId xmlns:a16="http://schemas.microsoft.com/office/drawing/2014/main" id="{DA082CA9-D270-6789-763D-E1C42EC3815F}"/>
              </a:ext>
            </a:extLst>
          </p:cNvPr>
          <p:cNvSpPr txBox="1"/>
          <p:nvPr/>
        </p:nvSpPr>
        <p:spPr>
          <a:xfrm>
            <a:off x="10046452" y="3125892"/>
            <a:ext cx="1142950" cy="247632"/>
          </a:xfrm>
          <a:prstGeom prst="rect">
            <a:avLst/>
          </a:prstGeom>
          <a:noFill/>
          <a:ln>
            <a:noFill/>
          </a:ln>
        </p:spPr>
        <p:txBody>
          <a:bodyPr spcFirstLastPara="1" wrap="square" lIns="0" tIns="0" rIns="0" bIns="0" anchor="t" anchorCtr="0">
            <a:spAutoFit/>
          </a:bodyPr>
          <a:lstStyle>
            <a:defPPr>
              <a:defRPr lang="ru-RU"/>
            </a:defPPr>
            <a:lvl1pPr>
              <a:spcAft>
                <a:spcPts val="1200"/>
              </a:spcAft>
              <a:defRPr sz="1600">
                <a:solidFill>
                  <a:schemeClr val="dk1"/>
                </a:solidFill>
                <a:ea typeface="Inter Medium" panose="020B0502030000000004" pitchFamily="34" charset="0"/>
                <a:cs typeface="Inter Medium" panose="020B0502030000000004" pitchFamily="34" charset="0"/>
              </a:defRPr>
            </a:lvl1pPr>
          </a:lstStyle>
          <a:p>
            <a:pPr algn="ctr" defTabSz="812760">
              <a:spcAft>
                <a:spcPts val="0"/>
              </a:spcAft>
              <a:defRPr/>
            </a:pPr>
            <a:r>
              <a:rPr lang="en-US" sz="1609" b="1" dirty="0">
                <a:solidFill>
                  <a:schemeClr val="accent1"/>
                </a:solidFill>
                <a:ea typeface="+mn-ea"/>
                <a:cs typeface="Segoe UI Semibold" panose="020B0702040204020203" pitchFamily="34" charset="0"/>
              </a:rPr>
              <a:t>11</a:t>
            </a:r>
            <a:r>
              <a:rPr lang="ru-RU" sz="1609" b="1" dirty="0">
                <a:solidFill>
                  <a:schemeClr val="accent1"/>
                </a:solidFill>
                <a:ea typeface="+mn-ea"/>
                <a:cs typeface="Segoe UI Semibold" panose="020B0702040204020203" pitchFamily="34" charset="0"/>
              </a:rPr>
              <a:t>.</a:t>
            </a:r>
            <a:r>
              <a:rPr lang="en-US" sz="1609" b="1" dirty="0">
                <a:solidFill>
                  <a:schemeClr val="accent1"/>
                </a:solidFill>
                <a:ea typeface="+mn-ea"/>
                <a:cs typeface="Segoe UI Semibold" panose="020B0702040204020203" pitchFamily="34" charset="0"/>
              </a:rPr>
              <a:t>9</a:t>
            </a:r>
            <a:r>
              <a:rPr lang="ru-RU" sz="1609" b="1" dirty="0">
                <a:solidFill>
                  <a:schemeClr val="accent1"/>
                </a:solidFill>
                <a:ea typeface="+mn-ea"/>
                <a:cs typeface="Segoe UI Semibold" panose="020B0702040204020203" pitchFamily="34" charset="0"/>
              </a:rPr>
              <a:t> В</a:t>
            </a:r>
            <a:endParaRPr lang="en-US" sz="1609" b="1" dirty="0">
              <a:solidFill>
                <a:schemeClr val="accent1"/>
              </a:solidFill>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9B270F57-67C1-D4C7-E219-16A35C080799}"/>
              </a:ext>
            </a:extLst>
          </p:cNvPr>
          <p:cNvSpPr txBox="1"/>
          <p:nvPr/>
        </p:nvSpPr>
        <p:spPr>
          <a:xfrm>
            <a:off x="9757901" y="3459481"/>
            <a:ext cx="1720052" cy="656846"/>
          </a:xfrm>
          <a:prstGeom prst="rect">
            <a:avLst/>
          </a:prstGeom>
          <a:noFill/>
        </p:spPr>
        <p:txBody>
          <a:bodyPr wrap="square" lIns="0" tIns="0" rIns="0" bIns="0">
            <a:spAutoFit/>
          </a:bodyPr>
          <a:lstStyle/>
          <a:p>
            <a:pPr lvl="0" algn="ctr">
              <a:defRPr/>
            </a:pPr>
            <a:r>
              <a:rPr lang="en-US" sz="1067" dirty="0">
                <a:cs typeface="SB Sans Text Light" panose="020B0303040504020204" pitchFamily="34" charset="77"/>
              </a:rPr>
              <a:t>New generation latent diffusion model for generating photorealistic images from text</a:t>
            </a:r>
            <a:endParaRPr lang="ru-RU" sz="1067" dirty="0">
              <a:cs typeface="SB Sans Text Light" panose="020B0303040504020204" pitchFamily="34" charset="77"/>
            </a:endParaRPr>
          </a:p>
        </p:txBody>
      </p:sp>
      <p:pic>
        <p:nvPicPr>
          <p:cNvPr id="32" name="Рисунок 31" descr="Контур лица с солнцезащитными очками контур">
            <a:extLst>
              <a:ext uri="{FF2B5EF4-FFF2-40B4-BE49-F238E27FC236}">
                <a16:creationId xmlns:a16="http://schemas.microsoft.com/office/drawing/2014/main" id="{1FB1B63B-9E90-16D1-3B35-9DBE927A5E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1553" y="4343429"/>
            <a:ext cx="812747" cy="812747"/>
          </a:xfrm>
          <a:prstGeom prst="rect">
            <a:avLst/>
          </a:prstGeom>
        </p:spPr>
      </p:pic>
      <p:sp>
        <p:nvSpPr>
          <p:cNvPr id="15" name="Title 14">
            <a:extLst>
              <a:ext uri="{FF2B5EF4-FFF2-40B4-BE49-F238E27FC236}">
                <a16:creationId xmlns:a16="http://schemas.microsoft.com/office/drawing/2014/main" id="{0CE47E6B-7120-D2F0-ABB6-09FF41B03A94}"/>
              </a:ext>
            </a:extLst>
          </p:cNvPr>
          <p:cNvSpPr>
            <a:spLocks noGrp="1"/>
          </p:cNvSpPr>
          <p:nvPr>
            <p:ph type="title"/>
          </p:nvPr>
        </p:nvSpPr>
        <p:spPr/>
        <p:txBody>
          <a:bodyPr/>
          <a:lstStyle/>
          <a:p>
            <a:r>
              <a:rPr lang="en-US" dirty="0">
                <a:cs typeface="+mj-cs"/>
              </a:rPr>
              <a:t>Text-to-image models by AIRI and Sber</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DAF430E2-CF07-BB6B-D2C4-E7767A26F743}"/>
              </a:ext>
            </a:extLst>
          </p:cNvPr>
          <p:cNvSpPr txBox="1">
            <a:spLocks/>
          </p:cNvSpPr>
          <p:nvPr/>
        </p:nvSpPr>
        <p:spPr>
          <a:xfrm>
            <a:off x="465211" y="549571"/>
            <a:ext cx="7817502" cy="491522"/>
          </a:xfrm>
          <a:prstGeom prst="rect">
            <a:avLst/>
          </a:prstGeom>
        </p:spPr>
        <p:txBody>
          <a:bodyPr lIns="0" tIns="71978" rIns="0" bIns="0">
            <a:noAutofit/>
          </a:bodyPr>
          <a:lstStyle>
            <a:lvl1pPr algn="l" defTabSz="914400" rtl="0" eaLnBrk="1" latinLnBrk="0" hangingPunct="1">
              <a:lnSpc>
                <a:spcPct val="90000"/>
              </a:lnSpc>
              <a:spcBef>
                <a:spcPct val="0"/>
              </a:spcBef>
              <a:buNone/>
              <a:defRPr kumimoji="0" lang="ru-RU" sz="3600" b="1" i="0" u="none" strike="noStrike" kern="0" cap="none" spc="0" normalizeH="0" baseline="0" dirty="0">
                <a:ln>
                  <a:noFill/>
                </a:ln>
                <a:solidFill>
                  <a:schemeClr val="tx2"/>
                </a:solidFill>
                <a:effectLst/>
                <a:uLnTx/>
                <a:uFillTx/>
                <a:latin typeface="+mj-lt"/>
                <a:ea typeface="Roboto Thin" panose="02000000000000000000" pitchFamily="2" charset="0"/>
                <a:cs typeface="SB Sans Display Semibold" panose="020B0703040504020204" pitchFamily="34" charset="0"/>
              </a:defRPr>
            </a:lvl1pPr>
          </a:lstStyle>
          <a:p>
            <a:pPr defTabSz="914080">
              <a:defRPr/>
            </a:pPr>
            <a:endParaRPr lang="en-US" sz="2799" dirty="0">
              <a:solidFill>
                <a:srgbClr val="323F48"/>
              </a:solidFill>
              <a:latin typeface="SB Sans Display"/>
            </a:endParaRPr>
          </a:p>
        </p:txBody>
      </p:sp>
      <p:graphicFrame>
        <p:nvGraphicFramePr>
          <p:cNvPr id="3" name="Таблица 2">
            <a:extLst>
              <a:ext uri="{FF2B5EF4-FFF2-40B4-BE49-F238E27FC236}">
                <a16:creationId xmlns:a16="http://schemas.microsoft.com/office/drawing/2014/main" id="{D8562C38-4F07-9A9A-7DF9-23E484D9C3C8}"/>
              </a:ext>
            </a:extLst>
          </p:cNvPr>
          <p:cNvGraphicFramePr>
            <a:graphicFrameLocks noGrp="1"/>
          </p:cNvGraphicFramePr>
          <p:nvPr>
            <p:extLst>
              <p:ext uri="{D42A27DB-BD31-4B8C-83A1-F6EECF244321}">
                <p14:modId xmlns:p14="http://schemas.microsoft.com/office/powerpoint/2010/main" val="2055465326"/>
              </p:ext>
            </p:extLst>
          </p:nvPr>
        </p:nvGraphicFramePr>
        <p:xfrm>
          <a:off x="465212" y="2498545"/>
          <a:ext cx="11272331" cy="3516347"/>
        </p:xfrm>
        <a:graphic>
          <a:graphicData uri="http://schemas.openxmlformats.org/drawingml/2006/table">
            <a:tbl>
              <a:tblPr firstRow="1" bandRow="1">
                <a:tableStyleId>{5C22544A-7EE6-4342-B048-85BDC9FD1C3A}</a:tableStyleId>
              </a:tblPr>
              <a:tblGrid>
                <a:gridCol w="3306925">
                  <a:extLst>
                    <a:ext uri="{9D8B030D-6E8A-4147-A177-3AD203B41FA5}">
                      <a16:colId xmlns:a16="http://schemas.microsoft.com/office/drawing/2014/main" val="1311186019"/>
                    </a:ext>
                  </a:extLst>
                </a:gridCol>
                <a:gridCol w="3816966">
                  <a:extLst>
                    <a:ext uri="{9D8B030D-6E8A-4147-A177-3AD203B41FA5}">
                      <a16:colId xmlns:a16="http://schemas.microsoft.com/office/drawing/2014/main" val="972472613"/>
                    </a:ext>
                  </a:extLst>
                </a:gridCol>
                <a:gridCol w="4148440">
                  <a:extLst>
                    <a:ext uri="{9D8B030D-6E8A-4147-A177-3AD203B41FA5}">
                      <a16:colId xmlns:a16="http://schemas.microsoft.com/office/drawing/2014/main" val="3517754260"/>
                    </a:ext>
                  </a:extLst>
                </a:gridCol>
              </a:tblGrid>
              <a:tr h="677124">
                <a:tc>
                  <a:txBody>
                    <a:bodyPr/>
                    <a:lstStyle/>
                    <a:p>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525" marR="0" lvl="0" indent="0" algn="ctr" defTabSz="685800" rtl="0" eaLnBrk="1" latinLnBrk="0" hangingPunct="1">
                        <a:lnSpc>
                          <a:spcPct val="100000"/>
                        </a:lnSpc>
                        <a:spcBef>
                          <a:spcPts val="75"/>
                        </a:spcBef>
                        <a:spcAft>
                          <a:spcPts val="0"/>
                        </a:spcAft>
                        <a:buClrTx/>
                        <a:buFont typeface="Arial"/>
                        <a:buNone/>
                        <a:defRPr/>
                      </a:pPr>
                      <a:r>
                        <a:rPr lang="en-US" sz="1400" b="1" i="0" u="none" strike="noStrike" kern="1200" cap="none" spc="0" dirty="0">
                          <a:gradFill>
                            <a:gsLst>
                              <a:gs pos="0">
                                <a:srgbClr val="495DB1"/>
                              </a:gs>
                              <a:gs pos="44000">
                                <a:srgbClr val="00B1FF"/>
                              </a:gs>
                              <a:gs pos="85000">
                                <a:srgbClr val="00B0F0"/>
                              </a:gs>
                            </a:gsLst>
                            <a:lin ang="19800000" scaled="0"/>
                          </a:gradFill>
                          <a:latin typeface="+mn-lt"/>
                          <a:ea typeface="+mn-ea"/>
                          <a:cs typeface="SB Sans Display" panose="020B0503040504020204" pitchFamily="34" charset="0"/>
                          <a:sym typeface="Calibri"/>
                        </a:rPr>
                        <a:t>Large Language Models </a:t>
                      </a:r>
                    </a:p>
                    <a:p>
                      <a:pPr marL="9525" marR="0" lvl="0" indent="0" algn="ctr" defTabSz="685800" rtl="0" eaLnBrk="1" latinLnBrk="0" hangingPunct="1">
                        <a:lnSpc>
                          <a:spcPct val="100000"/>
                        </a:lnSpc>
                        <a:spcBef>
                          <a:spcPts val="75"/>
                        </a:spcBef>
                        <a:spcAft>
                          <a:spcPts val="0"/>
                        </a:spcAft>
                        <a:buClrTx/>
                        <a:buFont typeface="Arial"/>
                        <a:buNone/>
                        <a:defRPr/>
                      </a:pPr>
                      <a:r>
                        <a:rPr lang="en-US" sz="1400" b="1" i="0" u="none" strike="noStrike" kern="1200" cap="none" spc="0" dirty="0">
                          <a:gradFill>
                            <a:gsLst>
                              <a:gs pos="0">
                                <a:srgbClr val="495DB1"/>
                              </a:gs>
                              <a:gs pos="44000">
                                <a:srgbClr val="00B1FF"/>
                              </a:gs>
                              <a:gs pos="85000">
                                <a:srgbClr val="00B0F0"/>
                              </a:gs>
                            </a:gsLst>
                            <a:lin ang="19800000" scaled="0"/>
                          </a:gradFill>
                          <a:latin typeface="+mn-lt"/>
                          <a:ea typeface="+mn-ea"/>
                          <a:cs typeface="SB Sans Display" panose="020B0503040504020204" pitchFamily="34" charset="0"/>
                          <a:sym typeface="Calibri"/>
                        </a:rPr>
                        <a:t>(LLM)</a:t>
                      </a:r>
                      <a:endParaRPr lang="ru-RU" sz="1400" b="1" i="0" u="none" strike="noStrike" kern="1200" cap="none" spc="0" dirty="0">
                        <a:gradFill>
                          <a:gsLst>
                            <a:gs pos="0">
                              <a:srgbClr val="495DB1"/>
                            </a:gs>
                            <a:gs pos="44000">
                              <a:srgbClr val="00B1FF"/>
                            </a:gs>
                            <a:gs pos="85000">
                              <a:srgbClr val="00B0F0"/>
                            </a:gs>
                          </a:gsLst>
                          <a:lin ang="19800000" scaled="0"/>
                        </a:gradFill>
                        <a:latin typeface="+mn-lt"/>
                        <a:ea typeface="+mn-ea"/>
                        <a:cs typeface="SB Sans Display" panose="020B0503040504020204" pitchFamily="34" charset="0"/>
                        <a:sym typeface="Calibri"/>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525" marR="0" lvl="0" indent="0" algn="ctr" defTabSz="685800" rtl="0" eaLnBrk="1" latinLnBrk="0" hangingPunct="1">
                        <a:lnSpc>
                          <a:spcPct val="100000"/>
                        </a:lnSpc>
                        <a:spcBef>
                          <a:spcPts val="75"/>
                        </a:spcBef>
                        <a:spcAft>
                          <a:spcPts val="0"/>
                        </a:spcAft>
                        <a:buClrTx/>
                        <a:buFont typeface="Arial"/>
                        <a:buNone/>
                        <a:defRPr/>
                      </a:pPr>
                      <a:r>
                        <a:rPr lang="en-US" sz="1400" b="1" i="0" u="none" strike="noStrike" kern="1200" cap="none" spc="0" dirty="0">
                          <a:gradFill>
                            <a:gsLst>
                              <a:gs pos="0">
                                <a:srgbClr val="495DB1"/>
                              </a:gs>
                              <a:gs pos="44000">
                                <a:srgbClr val="00B1FF"/>
                              </a:gs>
                              <a:gs pos="85000">
                                <a:srgbClr val="00B0F0"/>
                              </a:gs>
                            </a:gsLst>
                            <a:lin ang="19800000" scaled="0"/>
                          </a:gradFill>
                          <a:latin typeface="+mn-lt"/>
                          <a:ea typeface="+mn-ea"/>
                          <a:cs typeface="SB Sans Display" panose="020B0503040504020204" pitchFamily="34" charset="0"/>
                          <a:sym typeface="Calibri"/>
                        </a:rPr>
                        <a:t>Video Generation Models</a:t>
                      </a:r>
                      <a:r>
                        <a:rPr lang="ru-RU" sz="1400" b="1" i="0" u="none" strike="noStrike" kern="1200" cap="none" spc="0" dirty="0">
                          <a:gradFill>
                            <a:gsLst>
                              <a:gs pos="0">
                                <a:srgbClr val="495DB1"/>
                              </a:gs>
                              <a:gs pos="44000">
                                <a:srgbClr val="00B1FF"/>
                              </a:gs>
                              <a:gs pos="85000">
                                <a:srgbClr val="00B0F0"/>
                              </a:gs>
                            </a:gsLst>
                            <a:lin ang="19800000" scaled="0"/>
                          </a:gradFill>
                          <a:latin typeface="+mn-lt"/>
                          <a:ea typeface="+mn-ea"/>
                          <a:cs typeface="SB Sans Display" panose="020B0503040504020204" pitchFamily="34" charset="0"/>
                          <a:sym typeface="Calibri"/>
                        </a:rPr>
                        <a:t> </a:t>
                      </a:r>
                      <a:endParaRPr lang="en-US" sz="1400" b="1" i="0" u="none" strike="noStrike" kern="1200" cap="none" spc="0" dirty="0">
                        <a:gradFill>
                          <a:gsLst>
                            <a:gs pos="0">
                              <a:srgbClr val="495DB1"/>
                            </a:gs>
                            <a:gs pos="44000">
                              <a:srgbClr val="00B1FF"/>
                            </a:gs>
                            <a:gs pos="85000">
                              <a:srgbClr val="00B0F0"/>
                            </a:gs>
                          </a:gsLst>
                          <a:lin ang="19800000" scaled="0"/>
                        </a:gradFill>
                        <a:latin typeface="+mn-lt"/>
                        <a:ea typeface="+mn-ea"/>
                        <a:cs typeface="SB Sans Display" panose="020B0503040504020204" pitchFamily="34" charset="0"/>
                        <a:sym typeface="Calibri"/>
                      </a:endParaRPr>
                    </a:p>
                    <a:p>
                      <a:pPr marL="9525" marR="0" lvl="0" indent="0" algn="ctr" defTabSz="685800" rtl="0" eaLnBrk="1" latinLnBrk="0" hangingPunct="1">
                        <a:lnSpc>
                          <a:spcPct val="100000"/>
                        </a:lnSpc>
                        <a:spcBef>
                          <a:spcPts val="75"/>
                        </a:spcBef>
                        <a:spcAft>
                          <a:spcPts val="0"/>
                        </a:spcAft>
                        <a:buClrTx/>
                        <a:buFont typeface="Arial"/>
                        <a:buNone/>
                        <a:defRPr/>
                      </a:pPr>
                      <a:r>
                        <a:rPr lang="ru-RU" sz="1400" b="1" i="0" u="none" strike="noStrike" kern="1200" cap="none" spc="0" dirty="0">
                          <a:gradFill>
                            <a:gsLst>
                              <a:gs pos="0">
                                <a:srgbClr val="495DB1"/>
                              </a:gs>
                              <a:gs pos="44000">
                                <a:srgbClr val="00B1FF"/>
                              </a:gs>
                              <a:gs pos="85000">
                                <a:srgbClr val="00B0F0"/>
                              </a:gs>
                            </a:gsLst>
                            <a:lin ang="19800000" scaled="0"/>
                          </a:gradFill>
                          <a:latin typeface="+mn-lt"/>
                          <a:ea typeface="+mn-ea"/>
                          <a:cs typeface="SB Sans Display" panose="020B0503040504020204" pitchFamily="34" charset="0"/>
                          <a:sym typeface="Calibri"/>
                        </a:rPr>
                        <a:t>(</a:t>
                      </a:r>
                      <a:r>
                        <a:rPr lang="en-US" sz="1400" b="1" i="0" u="none" strike="noStrike" kern="1200" cap="none" spc="0" dirty="0">
                          <a:gradFill>
                            <a:gsLst>
                              <a:gs pos="0">
                                <a:srgbClr val="495DB1"/>
                              </a:gs>
                              <a:gs pos="44000">
                                <a:srgbClr val="00B1FF"/>
                              </a:gs>
                              <a:gs pos="85000">
                                <a:srgbClr val="00B0F0"/>
                              </a:gs>
                            </a:gsLst>
                            <a:lin ang="19800000" scaled="0"/>
                          </a:gradFill>
                          <a:latin typeface="+mn-lt"/>
                          <a:ea typeface="+mn-ea"/>
                          <a:cs typeface="SB Sans Display" panose="020B0503040504020204" pitchFamily="34" charset="0"/>
                          <a:sym typeface="Calibri"/>
                        </a:rPr>
                        <a:t>VGM, VPT, GWM)</a:t>
                      </a:r>
                      <a:endParaRPr lang="ru-RU" sz="1400" b="1" i="0" u="none" strike="noStrike" kern="1200" cap="none" spc="0" dirty="0">
                        <a:gradFill>
                          <a:gsLst>
                            <a:gs pos="0">
                              <a:srgbClr val="495DB1"/>
                            </a:gs>
                            <a:gs pos="44000">
                              <a:srgbClr val="00B1FF"/>
                            </a:gs>
                            <a:gs pos="85000">
                              <a:srgbClr val="00B0F0"/>
                            </a:gs>
                          </a:gsLst>
                          <a:lin ang="19800000" scaled="0"/>
                        </a:gradFill>
                        <a:latin typeface="+mn-lt"/>
                        <a:ea typeface="+mn-ea"/>
                        <a:cs typeface="SB Sans Display" panose="020B0503040504020204" pitchFamily="34" charset="0"/>
                        <a:sym typeface="Calibri"/>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374530"/>
                  </a:ext>
                </a:extLst>
              </a:tr>
              <a:tr h="615375">
                <a:tc>
                  <a:txBody>
                    <a:bodyPr/>
                    <a:lstStyle/>
                    <a:p>
                      <a:r>
                        <a:rPr lang="en-US" sz="1400" b="0" i="0" dirty="0">
                          <a:solidFill>
                            <a:schemeClr val="tx1"/>
                          </a:solidFill>
                          <a:latin typeface="+mn-lt"/>
                          <a:cs typeface="SB Sans Display Light" panose="020B0303040504020204" pitchFamily="34" charset="0"/>
                        </a:rPr>
                        <a:t>Start year</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400" b="0" i="0" dirty="0">
                          <a:solidFill>
                            <a:schemeClr val="tx1"/>
                          </a:solidFill>
                          <a:latin typeface="+mn-lt"/>
                          <a:cs typeface="SB Sans Display Light" panose="020B0303040504020204" pitchFamily="34" charset="0"/>
                        </a:rPr>
                        <a:t>2017</a:t>
                      </a: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400" b="0" i="0" dirty="0">
                          <a:solidFill>
                            <a:schemeClr val="tx1"/>
                          </a:solidFill>
                          <a:latin typeface="+mn-lt"/>
                          <a:cs typeface="SB Sans Display Light" panose="020B0303040504020204" pitchFamily="34" charset="0"/>
                        </a:rPr>
                        <a:t>2023</a:t>
                      </a: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2449181"/>
                  </a:ext>
                </a:extLst>
              </a:tr>
              <a:tr h="903961">
                <a:tc>
                  <a:txBody>
                    <a:bodyPr/>
                    <a:lstStyle/>
                    <a:p>
                      <a:r>
                        <a:rPr lang="en-US" sz="1400" b="0" i="0" dirty="0">
                          <a:solidFill>
                            <a:schemeClr val="tx1"/>
                          </a:solidFill>
                          <a:latin typeface="+mn-lt"/>
                          <a:cs typeface="SB Sans Display Light" panose="020B0303040504020204" pitchFamily="34" charset="0"/>
                        </a:rPr>
                        <a:t>Default architectures with training code and scaling laws</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chemeClr val="tx1"/>
                          </a:solidFill>
                          <a:latin typeface="+mn-lt"/>
                          <a:cs typeface="SB Sans Display Light" panose="020B0303040504020204" pitchFamily="34" charset="0"/>
                        </a:rPr>
                        <a:t>GPT</a:t>
                      </a:r>
                      <a:r>
                        <a:rPr lang="ru-RU" sz="1400" b="0" i="0" dirty="0">
                          <a:solidFill>
                            <a:schemeClr val="tx1"/>
                          </a:solidFill>
                          <a:latin typeface="+mn-lt"/>
                          <a:cs typeface="SB Sans Display Light" panose="020B0303040504020204" pitchFamily="34" charset="0"/>
                        </a:rPr>
                        <a:t>, </a:t>
                      </a:r>
                      <a:r>
                        <a:rPr lang="en-US" sz="1400" b="0" i="0" dirty="0">
                          <a:solidFill>
                            <a:schemeClr val="tx1"/>
                          </a:solidFill>
                          <a:latin typeface="+mn-lt"/>
                          <a:cs typeface="SB Sans Display Light" panose="020B0303040504020204" pitchFamily="34" charset="0"/>
                        </a:rPr>
                        <a:t>BERT, T5,</a:t>
                      </a:r>
                      <a:r>
                        <a:rPr lang="ru-RU" sz="1400" b="0" i="0" dirty="0">
                          <a:solidFill>
                            <a:schemeClr val="tx1"/>
                          </a:solidFill>
                          <a:latin typeface="+mn-lt"/>
                          <a:cs typeface="SB Sans Display Light" panose="020B0303040504020204" pitchFamily="34" charset="0"/>
                        </a:rPr>
                        <a:t> </a:t>
                      </a:r>
                      <a:r>
                        <a:rPr lang="en-US" sz="1400" b="0" i="0" dirty="0">
                          <a:solidFill>
                            <a:schemeClr val="tx1"/>
                          </a:solidFill>
                          <a:latin typeface="+mn-lt"/>
                          <a:cs typeface="SB Sans Display Light" panose="020B0303040504020204" pitchFamily="34" charset="0"/>
                        </a:rPr>
                        <a:t>etc.</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chemeClr val="tx1"/>
                          </a:solidFill>
                          <a:latin typeface="+mn-lt"/>
                          <a:cs typeface="SB Sans Display Light" panose="020B0303040504020204" pitchFamily="34" charset="0"/>
                        </a:rPr>
                        <a:t>Currently, </a:t>
                      </a:r>
                      <a:r>
                        <a:rPr lang="en-US" sz="1400" b="0" i="0" dirty="0" err="1">
                          <a:solidFill>
                            <a:schemeClr val="tx1"/>
                          </a:solidFill>
                          <a:latin typeface="+mn-lt"/>
                          <a:cs typeface="SB Sans Display Light" panose="020B0303040504020204" pitchFamily="34" charset="0"/>
                        </a:rPr>
                        <a:t>DiT</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1229266"/>
                  </a:ext>
                </a:extLst>
              </a:tr>
              <a:tr h="835707">
                <a:tc>
                  <a:txBody>
                    <a:bodyPr/>
                    <a:lstStyle/>
                    <a:p>
                      <a:r>
                        <a:rPr lang="en-US" sz="1400" b="0" i="0" dirty="0">
                          <a:solidFill>
                            <a:schemeClr val="tx1"/>
                          </a:solidFill>
                          <a:latin typeface="+mn-lt"/>
                          <a:cs typeface="SB Sans Display Light" panose="020B0303040504020204" pitchFamily="34" charset="0"/>
                        </a:rPr>
                        <a:t>Open Source</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dirty="0" err="1">
                          <a:solidFill>
                            <a:schemeClr val="tx1"/>
                          </a:solidFill>
                          <a:latin typeface="+mn-lt"/>
                          <a:cs typeface="SB Sans Display Light" panose="020B0303040504020204" pitchFamily="34" charset="0"/>
                        </a:rPr>
                        <a:t>LLaMA</a:t>
                      </a:r>
                      <a:r>
                        <a:rPr lang="en-US" sz="1400" b="0" i="0" dirty="0">
                          <a:solidFill>
                            <a:schemeClr val="tx1"/>
                          </a:solidFill>
                          <a:latin typeface="+mn-lt"/>
                          <a:cs typeface="SB Sans Display Light" panose="020B0303040504020204" pitchFamily="34" charset="0"/>
                        </a:rPr>
                        <a:t> (Meta), </a:t>
                      </a:r>
                      <a:r>
                        <a:rPr lang="en-US" sz="1400" b="1" i="0" dirty="0">
                          <a:solidFill>
                            <a:schemeClr val="tx1"/>
                          </a:solidFill>
                          <a:latin typeface="+mn-lt"/>
                          <a:cs typeface="SB Sans Display Light" panose="020B0303040504020204" pitchFamily="34" charset="0"/>
                        </a:rPr>
                        <a:t>Mistral </a:t>
                      </a:r>
                      <a:r>
                        <a:rPr lang="en-US" sz="1400" b="0" i="0" dirty="0">
                          <a:solidFill>
                            <a:schemeClr val="tx1"/>
                          </a:solidFill>
                          <a:latin typeface="+mn-lt"/>
                          <a:cs typeface="SB Sans Display Light" panose="020B0303040504020204" pitchFamily="34" charset="0"/>
                        </a:rPr>
                        <a:t>(Mistral AI), </a:t>
                      </a:r>
                      <a:r>
                        <a:rPr lang="en-US" sz="1400" b="1" i="0" dirty="0">
                          <a:solidFill>
                            <a:schemeClr val="tx1"/>
                          </a:solidFill>
                          <a:latin typeface="+mn-lt"/>
                          <a:cs typeface="SB Sans Display Light" panose="020B0303040504020204" pitchFamily="34" charset="0"/>
                        </a:rPr>
                        <a:t>Gemma</a:t>
                      </a:r>
                      <a:r>
                        <a:rPr lang="en-US" sz="1400" b="0" i="0" dirty="0">
                          <a:solidFill>
                            <a:schemeClr val="tx1"/>
                          </a:solidFill>
                          <a:latin typeface="+mn-lt"/>
                          <a:cs typeface="SB Sans Display Light" panose="020B0303040504020204" pitchFamily="34" charset="0"/>
                        </a:rPr>
                        <a:t> (Google, </a:t>
                      </a:r>
                      <a:r>
                        <a:rPr lang="en-US" sz="1400" b="0" i="0" kern="1200" dirty="0">
                          <a:solidFill>
                            <a:schemeClr val="tx1"/>
                          </a:solidFill>
                          <a:latin typeface="+mn-lt"/>
                          <a:ea typeface="+mn-ea"/>
                          <a:cs typeface="SB Sans Display Light" panose="020B0303040504020204" pitchFamily="34" charset="0"/>
                        </a:rPr>
                        <a:t>DeepMind</a:t>
                      </a:r>
                      <a:r>
                        <a:rPr lang="en-US" sz="1400" b="0" i="0" dirty="0">
                          <a:solidFill>
                            <a:schemeClr val="tx1"/>
                          </a:solidFill>
                          <a:latin typeface="+mn-lt"/>
                          <a:cs typeface="SB Sans Display Light" panose="020B0303040504020204" pitchFamily="34" charset="0"/>
                        </a:rPr>
                        <a:t>), </a:t>
                      </a:r>
                      <a:r>
                        <a:rPr lang="en-US" sz="1400" b="1" i="0" dirty="0">
                          <a:solidFill>
                            <a:schemeClr val="tx1"/>
                          </a:solidFill>
                          <a:latin typeface="+mn-lt"/>
                          <a:cs typeface="SB Sans Display Light" panose="020B0303040504020204" pitchFamily="34" charset="0"/>
                        </a:rPr>
                        <a:t>Grok</a:t>
                      </a:r>
                      <a:r>
                        <a:rPr lang="en-US" sz="1400" b="0" i="0" dirty="0">
                          <a:solidFill>
                            <a:schemeClr val="tx1"/>
                          </a:solidFill>
                          <a:latin typeface="+mn-lt"/>
                          <a:cs typeface="SB Sans Display Light" panose="020B0303040504020204" pitchFamily="34" charset="0"/>
                        </a:rPr>
                        <a:t> (</a:t>
                      </a:r>
                      <a:r>
                        <a:rPr lang="en-US" sz="1400" b="0" i="0" dirty="0" err="1">
                          <a:solidFill>
                            <a:schemeClr val="tx1"/>
                          </a:solidFill>
                          <a:latin typeface="+mn-lt"/>
                          <a:cs typeface="SB Sans Display Light" panose="020B0303040504020204" pitchFamily="34" charset="0"/>
                        </a:rPr>
                        <a:t>X.ai</a:t>
                      </a:r>
                      <a:r>
                        <a:rPr lang="en-US" sz="1400" b="0" i="0" dirty="0">
                          <a:solidFill>
                            <a:schemeClr val="tx1"/>
                          </a:solidFill>
                          <a:latin typeface="+mn-lt"/>
                          <a:cs typeface="SB Sans Display Light" panose="020B0303040504020204" pitchFamily="34" charset="0"/>
                        </a:rPr>
                        <a:t>), etc.</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dirty="0">
                          <a:solidFill>
                            <a:schemeClr val="tx1"/>
                          </a:solidFill>
                          <a:latin typeface="+mn-lt"/>
                          <a:cs typeface="SB Sans Display Light" panose="020B0303040504020204" pitchFamily="34" charset="0"/>
                        </a:rPr>
                        <a:t>Open-Sora</a:t>
                      </a:r>
                      <a:r>
                        <a:rPr lang="en-US" sz="1400" b="0" i="0" dirty="0">
                          <a:solidFill>
                            <a:schemeClr val="tx1"/>
                          </a:solidFill>
                          <a:latin typeface="+mn-lt"/>
                          <a:cs typeface="SB Sans Display Light" panose="020B0303040504020204" pitchFamily="34" charset="0"/>
                        </a:rPr>
                        <a:t>, </a:t>
                      </a:r>
                      <a:r>
                        <a:rPr lang="en-US" sz="1400" b="1" i="0" dirty="0">
                          <a:solidFill>
                            <a:schemeClr val="tx1"/>
                          </a:solidFill>
                          <a:latin typeface="+mn-lt"/>
                          <a:cs typeface="SB Sans Display Light" panose="020B0303040504020204" pitchFamily="34" charset="0"/>
                        </a:rPr>
                        <a:t>Open-Sora-Plan</a:t>
                      </a:r>
                      <a:r>
                        <a:rPr lang="en-US" sz="1400" b="0" i="0" dirty="0">
                          <a:solidFill>
                            <a:schemeClr val="tx1"/>
                          </a:solidFill>
                          <a:latin typeface="+mn-lt"/>
                          <a:cs typeface="SB Sans Display Light" panose="020B0303040504020204" pitchFamily="34" charset="0"/>
                        </a:rPr>
                        <a:t>,</a:t>
                      </a:r>
                      <a:endParaRPr lang="ru-RU" sz="1400" b="0" i="0" dirty="0">
                        <a:solidFill>
                          <a:schemeClr val="tx1"/>
                        </a:solidFill>
                        <a:latin typeface="+mn-lt"/>
                        <a:cs typeface="SB Sans Display Light" panose="020B0303040504020204" pitchFamily="34" charset="0"/>
                      </a:endParaRPr>
                    </a:p>
                    <a:p>
                      <a:r>
                        <a:rPr lang="en-US" sz="1400" b="1" i="0" dirty="0" err="1">
                          <a:solidFill>
                            <a:schemeClr val="tx1"/>
                          </a:solidFill>
                          <a:latin typeface="+mn-lt"/>
                          <a:cs typeface="SB Sans Display Light" panose="020B0303040504020204" pitchFamily="34" charset="0"/>
                        </a:rPr>
                        <a:t>CogVideoX</a:t>
                      </a:r>
                      <a:r>
                        <a:rPr lang="en-US" sz="1400" b="0" i="0" dirty="0">
                          <a:solidFill>
                            <a:schemeClr val="tx1"/>
                          </a:solidFill>
                          <a:latin typeface="+mn-lt"/>
                          <a:cs typeface="SB Sans Display Light" panose="020B0303040504020204" pitchFamily="34" charset="0"/>
                        </a:rPr>
                        <a:t> </a:t>
                      </a:r>
                      <a:r>
                        <a:rPr lang="ru-RU" sz="1400" b="0" i="0" dirty="0">
                          <a:solidFill>
                            <a:schemeClr val="tx1"/>
                          </a:solidFill>
                          <a:latin typeface="+mn-lt"/>
                          <a:cs typeface="SB Sans Display Light" panose="020B0303040504020204" pitchFamily="34" charset="0"/>
                        </a:rPr>
                        <a:t>(</a:t>
                      </a:r>
                      <a:r>
                        <a:rPr lang="en-US" sz="1400" b="0" i="0" dirty="0" err="1">
                          <a:solidFill>
                            <a:schemeClr val="tx1"/>
                          </a:solidFill>
                          <a:latin typeface="+mn-lt"/>
                          <a:cs typeface="SB Sans Display Light" panose="020B0303040504020204" pitchFamily="34" charset="0"/>
                        </a:rPr>
                        <a:t>Zhipu</a:t>
                      </a:r>
                      <a:r>
                        <a:rPr lang="en-US" sz="1400" b="0" i="0" dirty="0">
                          <a:solidFill>
                            <a:schemeClr val="tx1"/>
                          </a:solidFill>
                          <a:latin typeface="+mn-lt"/>
                          <a:cs typeface="SB Sans Display Light" panose="020B0303040504020204" pitchFamily="34" charset="0"/>
                        </a:rPr>
                        <a:t> AI)</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0750800"/>
                  </a:ext>
                </a:extLst>
              </a:tr>
              <a:tr h="484180">
                <a:tc>
                  <a:txBody>
                    <a:bodyPr/>
                    <a:lstStyle/>
                    <a:p>
                      <a:r>
                        <a:rPr lang="en-US" sz="1400" b="0" i="0" dirty="0">
                          <a:solidFill>
                            <a:schemeClr val="tx1"/>
                          </a:solidFill>
                          <a:latin typeface="+mn-lt"/>
                          <a:cs typeface="SB Sans Display Light" panose="020B0303040504020204" pitchFamily="34" charset="0"/>
                        </a:rPr>
                        <a:t>Context length</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400" b="1" i="0" dirty="0">
                          <a:solidFill>
                            <a:schemeClr val="tx1"/>
                          </a:solidFill>
                          <a:latin typeface="+mn-lt"/>
                          <a:cs typeface="SB Sans Display Light" panose="020B0303040504020204" pitchFamily="34" charset="0"/>
                        </a:rPr>
                        <a:t>128</a:t>
                      </a:r>
                      <a:r>
                        <a:rPr lang="en-US" sz="1400" b="1" i="0" dirty="0">
                          <a:solidFill>
                            <a:schemeClr val="tx1"/>
                          </a:solidFill>
                          <a:latin typeface="+mn-lt"/>
                          <a:cs typeface="SB Sans Display Light" panose="020B0303040504020204" pitchFamily="34" charset="0"/>
                        </a:rPr>
                        <a:t>k</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dirty="0">
                          <a:solidFill>
                            <a:schemeClr val="tx1"/>
                          </a:solidFill>
                          <a:latin typeface="+mn-lt"/>
                          <a:cs typeface="SB Sans Display Light" panose="020B0303040504020204" pitchFamily="34" charset="0"/>
                        </a:rPr>
                        <a:t>864k</a:t>
                      </a:r>
                      <a:r>
                        <a:rPr lang="en-US" sz="1400" b="0" i="0" dirty="0">
                          <a:solidFill>
                            <a:schemeClr val="tx1"/>
                          </a:solidFill>
                          <a:latin typeface="+mn-lt"/>
                          <a:cs typeface="SB Sans Display Light" panose="020B0303040504020204" pitchFamily="34" charset="0"/>
                        </a:rPr>
                        <a:t> (10s, 720p resolution)</a:t>
                      </a:r>
                      <a:endParaRPr lang="ru-RU" sz="1400" b="0" i="0" dirty="0">
                        <a:solidFill>
                          <a:schemeClr val="tx1"/>
                        </a:solidFill>
                        <a:latin typeface="+mn-lt"/>
                        <a:cs typeface="SB Sans Display Light" panose="020B0303040504020204" pitchFamily="34" charset="0"/>
                      </a:endParaRPr>
                    </a:p>
                  </a:txBody>
                  <a:tcPr marL="91412" marR="91412" marT="45706" marB="45706">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9054403"/>
                  </a:ext>
                </a:extLst>
              </a:tr>
            </a:tbl>
          </a:graphicData>
        </a:graphic>
      </p:graphicFrame>
      <p:sp>
        <p:nvSpPr>
          <p:cNvPr id="5" name="Объект 4">
            <a:extLst>
              <a:ext uri="{FF2B5EF4-FFF2-40B4-BE49-F238E27FC236}">
                <a16:creationId xmlns:a16="http://schemas.microsoft.com/office/drawing/2014/main" id="{9DDAA6A9-3604-C97C-64EC-AE44C5BEEA80}"/>
              </a:ext>
            </a:extLst>
          </p:cNvPr>
          <p:cNvSpPr txBox="1">
            <a:spLocks/>
          </p:cNvSpPr>
          <p:nvPr/>
        </p:nvSpPr>
        <p:spPr>
          <a:xfrm>
            <a:off x="465211" y="1322839"/>
            <a:ext cx="6592721" cy="1149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accent1"/>
              </a:buClr>
              <a:buSzPct val="100000"/>
              <a:buFont typeface="Системный шрифт, обычный"/>
              <a:buChar char="→"/>
            </a:pPr>
            <a:r>
              <a:rPr lang="en-US" sz="1600" dirty="0">
                <a:ea typeface="+mn-lt"/>
                <a:cs typeface="SB Sans Display" panose="020B0503040504020204" pitchFamily="34" charset="0"/>
              </a:rPr>
              <a:t>A new field with no default training pipelines</a:t>
            </a:r>
            <a:endParaRPr lang="ru-RU" sz="1600" dirty="0">
              <a:ea typeface="+mn-lt"/>
              <a:cs typeface="SB Sans Display" panose="020B0503040504020204" pitchFamily="34" charset="0"/>
            </a:endParaRPr>
          </a:p>
          <a:p>
            <a:pPr>
              <a:lnSpc>
                <a:spcPct val="100000"/>
              </a:lnSpc>
              <a:buClr>
                <a:schemeClr val="accent1"/>
              </a:buClr>
              <a:buSzPct val="100000"/>
              <a:buFont typeface="Системный шрифт, обычный"/>
              <a:buChar char="→"/>
            </a:pPr>
            <a:r>
              <a:rPr lang="en-US" sz="1600" dirty="0">
                <a:ea typeface="+mn-lt"/>
                <a:cs typeface="SB Sans Display" panose="020B0503040504020204" pitchFamily="34" charset="0"/>
              </a:rPr>
              <a:t>High quality open source is insufficient</a:t>
            </a:r>
          </a:p>
          <a:p>
            <a:pPr>
              <a:lnSpc>
                <a:spcPct val="100000"/>
              </a:lnSpc>
              <a:buClr>
                <a:schemeClr val="accent1"/>
              </a:buClr>
              <a:buSzPct val="100000"/>
              <a:buFont typeface="Системный шрифт, обычный"/>
              <a:buChar char="→"/>
            </a:pPr>
            <a:r>
              <a:rPr lang="en-US" sz="1600" dirty="0">
                <a:ea typeface="+mn-lt"/>
                <a:cs typeface="SB Sans Display" panose="020B0503040504020204" pitchFamily="34" charset="0"/>
              </a:rPr>
              <a:t>High computational complexity</a:t>
            </a:r>
            <a:endParaRPr lang="ru-RU" sz="1600" dirty="0">
              <a:ea typeface="+mn-lt"/>
              <a:cs typeface="SB Sans Display" panose="020B0503040504020204" pitchFamily="34" charset="0"/>
            </a:endParaRPr>
          </a:p>
        </p:txBody>
      </p:sp>
      <p:sp>
        <p:nvSpPr>
          <p:cNvPr id="7" name="Заголовок 6">
            <a:extLst>
              <a:ext uri="{FF2B5EF4-FFF2-40B4-BE49-F238E27FC236}">
                <a16:creationId xmlns:a16="http://schemas.microsoft.com/office/drawing/2014/main" id="{704A5603-0341-D204-39E6-DCA41EF838B9}"/>
              </a:ext>
            </a:extLst>
          </p:cNvPr>
          <p:cNvSpPr>
            <a:spLocks noGrp="1"/>
          </p:cNvSpPr>
          <p:nvPr>
            <p:ph type="title"/>
          </p:nvPr>
        </p:nvSpPr>
        <p:spPr>
          <a:xfrm>
            <a:off x="704672" y="742306"/>
            <a:ext cx="10789123" cy="387798"/>
          </a:xfrm>
        </p:spPr>
        <p:txBody>
          <a:bodyPr/>
          <a:lstStyle/>
          <a:p>
            <a:r>
              <a:rPr lang="en-US" dirty="0"/>
              <a:t>Video generation</a:t>
            </a:r>
            <a:endParaRPr lang="ru-RU" dirty="0"/>
          </a:p>
        </p:txBody>
      </p:sp>
    </p:spTree>
    <p:extLst>
      <p:ext uri="{BB962C8B-B14F-4D97-AF65-F5344CB8AC3E}">
        <p14:creationId xmlns:p14="http://schemas.microsoft.com/office/powerpoint/2010/main" val="2800845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DAF430E2-CF07-BB6B-D2C4-E7767A26F743}"/>
              </a:ext>
            </a:extLst>
          </p:cNvPr>
          <p:cNvSpPr txBox="1">
            <a:spLocks/>
          </p:cNvSpPr>
          <p:nvPr/>
        </p:nvSpPr>
        <p:spPr>
          <a:xfrm>
            <a:off x="465211" y="549571"/>
            <a:ext cx="7817502" cy="491522"/>
          </a:xfrm>
          <a:prstGeom prst="rect">
            <a:avLst/>
          </a:prstGeom>
        </p:spPr>
        <p:txBody>
          <a:bodyPr lIns="0" tIns="71978" rIns="0" bIns="0">
            <a:noAutofit/>
          </a:bodyPr>
          <a:lstStyle>
            <a:lvl1pPr algn="l" defTabSz="914400" rtl="0" eaLnBrk="1" latinLnBrk="0" hangingPunct="1">
              <a:lnSpc>
                <a:spcPct val="90000"/>
              </a:lnSpc>
              <a:spcBef>
                <a:spcPct val="0"/>
              </a:spcBef>
              <a:buNone/>
              <a:defRPr kumimoji="0" lang="ru-RU" sz="3600" b="1" i="0" u="none" strike="noStrike" kern="0" cap="none" spc="0" normalizeH="0" baseline="0" dirty="0">
                <a:ln>
                  <a:noFill/>
                </a:ln>
                <a:solidFill>
                  <a:schemeClr val="tx2"/>
                </a:solidFill>
                <a:effectLst/>
                <a:uLnTx/>
                <a:uFillTx/>
                <a:latin typeface="+mj-lt"/>
                <a:ea typeface="Roboto Thin" panose="02000000000000000000" pitchFamily="2" charset="0"/>
                <a:cs typeface="SB Sans Display Semibold" panose="020B0703040504020204" pitchFamily="34" charset="0"/>
              </a:defRPr>
            </a:lvl1pPr>
          </a:lstStyle>
          <a:p>
            <a:pPr defTabSz="914080">
              <a:defRPr/>
            </a:pPr>
            <a:endParaRPr lang="en-US" sz="2799" dirty="0">
              <a:solidFill>
                <a:srgbClr val="323F48"/>
              </a:solidFill>
              <a:latin typeface="SB Sans Display"/>
            </a:endParaRPr>
          </a:p>
        </p:txBody>
      </p:sp>
      <p:graphicFrame>
        <p:nvGraphicFramePr>
          <p:cNvPr id="6" name="Google Shape;74;p16">
            <a:extLst>
              <a:ext uri="{FF2B5EF4-FFF2-40B4-BE49-F238E27FC236}">
                <a16:creationId xmlns:a16="http://schemas.microsoft.com/office/drawing/2014/main" id="{2B101CF4-633F-62CE-5A31-63A5BF411BDA}"/>
              </a:ext>
            </a:extLst>
          </p:cNvPr>
          <p:cNvGraphicFramePr/>
          <p:nvPr>
            <p:extLst>
              <p:ext uri="{D42A27DB-BD31-4B8C-83A1-F6EECF244321}">
                <p14:modId xmlns:p14="http://schemas.microsoft.com/office/powerpoint/2010/main" val="499918517"/>
              </p:ext>
            </p:extLst>
          </p:nvPr>
        </p:nvGraphicFramePr>
        <p:xfrm>
          <a:off x="311963" y="1425122"/>
          <a:ext cx="11568074" cy="4700198"/>
        </p:xfrm>
        <a:graphic>
          <a:graphicData uri="http://schemas.openxmlformats.org/drawingml/2006/table">
            <a:tbl>
              <a:tblPr>
                <a:noFill/>
              </a:tblPr>
              <a:tblGrid>
                <a:gridCol w="1107049">
                  <a:extLst>
                    <a:ext uri="{9D8B030D-6E8A-4147-A177-3AD203B41FA5}">
                      <a16:colId xmlns:a16="http://schemas.microsoft.com/office/drawing/2014/main" val="20000"/>
                    </a:ext>
                  </a:extLst>
                </a:gridCol>
                <a:gridCol w="1003489">
                  <a:extLst>
                    <a:ext uri="{9D8B030D-6E8A-4147-A177-3AD203B41FA5}">
                      <a16:colId xmlns:a16="http://schemas.microsoft.com/office/drawing/2014/main" val="20001"/>
                    </a:ext>
                  </a:extLst>
                </a:gridCol>
                <a:gridCol w="907264">
                  <a:extLst>
                    <a:ext uri="{9D8B030D-6E8A-4147-A177-3AD203B41FA5}">
                      <a16:colId xmlns:a16="http://schemas.microsoft.com/office/drawing/2014/main" val="20002"/>
                    </a:ext>
                  </a:extLst>
                </a:gridCol>
                <a:gridCol w="1003489">
                  <a:extLst>
                    <a:ext uri="{9D8B030D-6E8A-4147-A177-3AD203B41FA5}">
                      <a16:colId xmlns:a16="http://schemas.microsoft.com/office/drawing/2014/main" val="20003"/>
                    </a:ext>
                  </a:extLst>
                </a:gridCol>
                <a:gridCol w="1127207">
                  <a:extLst>
                    <a:ext uri="{9D8B030D-6E8A-4147-A177-3AD203B41FA5}">
                      <a16:colId xmlns:a16="http://schemas.microsoft.com/office/drawing/2014/main" val="3926784783"/>
                    </a:ext>
                  </a:extLst>
                </a:gridCol>
                <a:gridCol w="1924499">
                  <a:extLst>
                    <a:ext uri="{9D8B030D-6E8A-4147-A177-3AD203B41FA5}">
                      <a16:colId xmlns:a16="http://schemas.microsoft.com/office/drawing/2014/main" val="1722406444"/>
                    </a:ext>
                  </a:extLst>
                </a:gridCol>
                <a:gridCol w="1833385">
                  <a:extLst>
                    <a:ext uri="{9D8B030D-6E8A-4147-A177-3AD203B41FA5}">
                      <a16:colId xmlns:a16="http://schemas.microsoft.com/office/drawing/2014/main" val="4284564998"/>
                    </a:ext>
                  </a:extLst>
                </a:gridCol>
                <a:gridCol w="1317404">
                  <a:extLst>
                    <a:ext uri="{9D8B030D-6E8A-4147-A177-3AD203B41FA5}">
                      <a16:colId xmlns:a16="http://schemas.microsoft.com/office/drawing/2014/main" val="2142817170"/>
                    </a:ext>
                  </a:extLst>
                </a:gridCol>
                <a:gridCol w="1344288">
                  <a:extLst>
                    <a:ext uri="{9D8B030D-6E8A-4147-A177-3AD203B41FA5}">
                      <a16:colId xmlns:a16="http://schemas.microsoft.com/office/drawing/2014/main" val="20004"/>
                    </a:ext>
                  </a:extLst>
                </a:gridCol>
              </a:tblGrid>
              <a:tr h="609372">
                <a:tc>
                  <a:txBody>
                    <a:bodyPr/>
                    <a:lstStyle/>
                    <a:p>
                      <a:pPr marL="0" lvl="0" indent="0" algn="ctr" rtl="0">
                        <a:spcBef>
                          <a:spcPts val="0"/>
                        </a:spcBef>
                        <a:spcAft>
                          <a:spcPts val="0"/>
                        </a:spcAft>
                        <a:buNone/>
                      </a:pP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Company</a:t>
                      </a:r>
                      <a:endParaRPr kumimoji="0"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endParaRPr>
                    </a:p>
                  </a:txBody>
                  <a:tcPr marL="121862" marR="121862" marT="121862" marB="121862">
                    <a:lnL w="9525" cap="flat" cmpd="sng">
                      <a:noFill/>
                      <a:prstDash val="solid"/>
                      <a:round/>
                      <a:headEnd type="none" w="sm" len="sm"/>
                      <a:tailEnd type="none" w="sm" len="sm"/>
                    </a:lnL>
                    <a:lnR w="3175" cap="flat" cmpd="sng" algn="ctr">
                      <a:solidFill>
                        <a:schemeClr val="bg2">
                          <a:lumMod val="50000"/>
                        </a:schemeClr>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Model</a:t>
                      </a:r>
                      <a:endParaRPr kumimoji="0"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Country</a:t>
                      </a:r>
                      <a:endParaRPr kumimoji="0"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Status</a:t>
                      </a:r>
                      <a:endParaRPr kumimoji="0"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Date</a:t>
                      </a:r>
                      <a:endParaRPr kumimoji="0"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GPU resources needed (est.)</a:t>
                      </a:r>
                      <a:endParaRPr kumimoji="0"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Datasets</a:t>
                      </a:r>
                      <a:r>
                        <a:rPr kumimoji="0" lang="ru-RU"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 </a:t>
                      </a:r>
                      <a:b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br>
                      <a:r>
                        <a:rPr kumimoji="0" lang="ru-RU"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a:t>
                      </a: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est.</a:t>
                      </a:r>
                      <a:r>
                        <a:rPr kumimoji="0" lang="ru-RU"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a:t>
                      </a:r>
                      <a:endParaRPr kumimoji="0"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Architecture</a:t>
                      </a:r>
                      <a:endParaRPr kumimoji="0"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kumimoji="0" lang="en-US"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rPr>
                        <a:t>Output</a:t>
                      </a:r>
                      <a:endParaRPr kumimoji="0" sz="1200" b="1" i="0" u="none" strike="noStrike" kern="1200" cap="none" spc="0" normalizeH="0" baseline="0" dirty="0">
                        <a:ln>
                          <a:noFill/>
                        </a:ln>
                        <a:gradFill>
                          <a:gsLst>
                            <a:gs pos="0">
                              <a:srgbClr val="495DB1"/>
                            </a:gs>
                            <a:gs pos="44000">
                              <a:srgbClr val="00B1FF"/>
                            </a:gs>
                            <a:gs pos="85000">
                              <a:srgbClr val="00B0F0"/>
                            </a:gs>
                          </a:gsLst>
                          <a:lin ang="19800000" scaled="0"/>
                        </a:gradFill>
                        <a:effectLst/>
                        <a:uFillTx/>
                        <a:latin typeface="+mn-lt"/>
                        <a:ea typeface="+mn-ea"/>
                        <a:cs typeface="SB Sans Display" panose="020B0503040504020204" pitchFamily="34" charset="0"/>
                        <a:sym typeface="Calibri"/>
                      </a:endParaRPr>
                    </a:p>
                  </a:txBody>
                  <a:tcPr marL="121862" marR="121862" marT="121862" marB="121862">
                    <a:lnL w="3175" cap="flat" cmpd="sng" algn="ctr">
                      <a:solidFill>
                        <a:schemeClr val="bg2">
                          <a:lumMod val="50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09372">
                <a:tc>
                  <a:txBody>
                    <a:bodyPr/>
                    <a:lstStyle/>
                    <a:p>
                      <a:pPr marL="0" lvl="0" indent="0" algn="l" rtl="0">
                        <a:spcBef>
                          <a:spcPts val="0"/>
                        </a:spcBef>
                        <a:spcAft>
                          <a:spcPts val="0"/>
                        </a:spcAft>
                        <a:buNone/>
                      </a:pPr>
                      <a:r>
                        <a:rPr lang="ru" sz="1200" b="0" i="0" dirty="0">
                          <a:latin typeface="+mn-lt"/>
                          <a:cs typeface="SB Sans Display Light" panose="020B0303040504020204" pitchFamily="34" charset="0"/>
                        </a:rPr>
                        <a:t>Open AI</a:t>
                      </a:r>
                      <a:endParaRPr sz="1200" b="0" i="0" dirty="0">
                        <a:latin typeface="+mn-lt"/>
                        <a:cs typeface="SB Sans Display Light" panose="020B0303040504020204" pitchFamily="34" charset="0"/>
                      </a:endParaRPr>
                    </a:p>
                  </a:txBody>
                  <a:tcPr marL="121862" marR="121862" marT="121862" marB="121862">
                    <a:lnL w="12700" cmpd="sng">
                      <a:noFill/>
                      <a:prstDash val="soli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ru" sz="1200" b="0" i="0" dirty="0">
                          <a:latin typeface="+mn-lt"/>
                          <a:cs typeface="SB Sans Display Light" panose="020B0303040504020204" pitchFamily="34" charset="0"/>
                        </a:rPr>
                        <a:t>Sora</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USA</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Announce</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15.02.2024</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rowSpan="6">
                  <a:txBody>
                    <a:bodyPr/>
                    <a:lstStyle/>
                    <a:p>
                      <a:pPr marL="0" lvl="0" indent="0" algn="ctr" rtl="0">
                        <a:spcBef>
                          <a:spcPts val="0"/>
                        </a:spcBef>
                        <a:spcAft>
                          <a:spcPts val="0"/>
                        </a:spcAft>
                        <a:buNone/>
                      </a:pPr>
                      <a:r>
                        <a:rPr lang="en-US" sz="1200" b="0" i="0" kern="1200" dirty="0">
                          <a:solidFill>
                            <a:schemeClr val="tx1"/>
                          </a:solidFill>
                          <a:latin typeface="+mn-lt"/>
                          <a:ea typeface="+mn-ea"/>
                          <a:cs typeface="SB Sans Display Light" panose="020B0303040504020204" pitchFamily="34" charset="0"/>
                        </a:rPr>
                        <a:t>Cluster power</a:t>
                      </a:r>
                      <a:r>
                        <a:rPr lang="ru-RU" sz="1200" b="0" i="0" kern="1200" dirty="0">
                          <a:solidFill>
                            <a:schemeClr val="tx1"/>
                          </a:solidFill>
                          <a:latin typeface="+mn-lt"/>
                          <a:ea typeface="+mn-ea"/>
                          <a:cs typeface="SB Sans Display Light" panose="020B0303040504020204" pitchFamily="34" charset="0"/>
                        </a:rPr>
                        <a:t> </a:t>
                      </a:r>
                    </a:p>
                    <a:p>
                      <a:pPr marL="0" lvl="0" indent="0" algn="ctr" rtl="0">
                        <a:spcBef>
                          <a:spcPts val="0"/>
                        </a:spcBef>
                        <a:spcAft>
                          <a:spcPts val="0"/>
                        </a:spcAft>
                        <a:buNone/>
                      </a:pPr>
                      <a:r>
                        <a:rPr lang="en-US" sz="1200" b="0" i="0" kern="1200" dirty="0">
                          <a:solidFill>
                            <a:schemeClr val="tx1"/>
                          </a:solidFill>
                          <a:latin typeface="+mn-lt"/>
                          <a:ea typeface="+mn-ea"/>
                          <a:cs typeface="SB Sans Display Light" panose="020B0303040504020204" pitchFamily="34" charset="0"/>
                        </a:rPr>
                        <a:t>~2 </a:t>
                      </a:r>
                      <a:r>
                        <a:rPr lang="ru-RU" sz="1200" b="0" i="0" kern="1200" dirty="0">
                          <a:solidFill>
                            <a:schemeClr val="tx1"/>
                          </a:solidFill>
                          <a:latin typeface="+mn-lt"/>
                          <a:ea typeface="+mn-ea"/>
                          <a:cs typeface="SB Sans Display Light" panose="020B0303040504020204" pitchFamily="34" charset="0"/>
                        </a:rPr>
                        <a:t>000</a:t>
                      </a:r>
                      <a:r>
                        <a:rPr lang="en-US" sz="1200" b="0" i="0" kern="1200" dirty="0">
                          <a:solidFill>
                            <a:schemeClr val="tx1"/>
                          </a:solidFill>
                          <a:latin typeface="+mn-lt"/>
                          <a:ea typeface="+mn-ea"/>
                          <a:cs typeface="SB Sans Display Light" panose="020B0303040504020204" pitchFamily="34" charset="0"/>
                        </a:rPr>
                        <a:t> — 10 </a:t>
                      </a:r>
                      <a:r>
                        <a:rPr lang="ru-RU" sz="1200" b="0" i="0" kern="1200" dirty="0">
                          <a:solidFill>
                            <a:schemeClr val="tx1"/>
                          </a:solidFill>
                          <a:latin typeface="+mn-lt"/>
                          <a:ea typeface="+mn-ea"/>
                          <a:cs typeface="SB Sans Display Light" panose="020B0303040504020204" pitchFamily="34" charset="0"/>
                        </a:rPr>
                        <a:t>000 </a:t>
                      </a:r>
                      <a:r>
                        <a:rPr lang="en-US" sz="1200" b="0" i="0" kern="1200" dirty="0">
                          <a:solidFill>
                            <a:schemeClr val="tx1"/>
                          </a:solidFill>
                          <a:latin typeface="+mn-lt"/>
                          <a:ea typeface="+mn-ea"/>
                          <a:cs typeface="SB Sans Display Light" panose="020B0303040504020204" pitchFamily="34" charset="0"/>
                        </a:rPr>
                        <a:t>H100</a:t>
                      </a:r>
                      <a:endParaRPr sz="1200" b="0" i="0" kern="1200" dirty="0">
                        <a:solidFill>
                          <a:schemeClr val="tx1"/>
                        </a:solidFill>
                        <a:latin typeface="+mn-lt"/>
                        <a:ea typeface="+mn-ea"/>
                        <a:cs typeface="SB Sans Display Light" panose="020B0303040504020204" pitchFamily="34" charset="0"/>
                      </a:endParaRPr>
                    </a:p>
                  </a:txBody>
                  <a:tcPr marL="121862" marR="121862" marT="121862" marB="121862"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rowSpan="6">
                  <a:txBody>
                    <a:bodyPr/>
                    <a:lstStyle/>
                    <a:p>
                      <a:pPr marL="0" lvl="0" indent="0" algn="ctr" rtl="0">
                        <a:spcBef>
                          <a:spcPts val="0"/>
                        </a:spcBef>
                        <a:spcAft>
                          <a:spcPts val="0"/>
                        </a:spcAft>
                        <a:buNone/>
                      </a:pPr>
                      <a:r>
                        <a:rPr lang="ru-RU" sz="1200" b="1" i="0" dirty="0">
                          <a:latin typeface="+mn-lt"/>
                          <a:cs typeface="SB Sans Display Light" panose="020B0303040504020204" pitchFamily="34" charset="0"/>
                        </a:rPr>
                        <a:t>100М </a:t>
                      </a:r>
                      <a:r>
                        <a:rPr lang="en-US" sz="1200" b="1" i="0" dirty="0">
                          <a:latin typeface="+mn-lt"/>
                          <a:cs typeface="SB Sans Display Light" panose="020B0303040504020204" pitchFamily="34" charset="0"/>
                        </a:rPr>
                        <a:t>pairs</a:t>
                      </a:r>
                      <a:r>
                        <a:rPr lang="ru-RU" sz="1200" b="1" i="0" dirty="0">
                          <a:latin typeface="+mn-lt"/>
                          <a:cs typeface="SB Sans Display Light" panose="020B0303040504020204" pitchFamily="34" charset="0"/>
                        </a:rPr>
                        <a:t> </a:t>
                      </a:r>
                      <a:r>
                        <a:rPr lang="ru-RU" sz="1200" b="0" i="0" dirty="0">
                          <a:latin typeface="+mn-lt"/>
                          <a:cs typeface="SB Sans Display Light" panose="020B0303040504020204" pitchFamily="34" charset="0"/>
                        </a:rPr>
                        <a:t>«</a:t>
                      </a:r>
                      <a:r>
                        <a:rPr lang="en-US" sz="1200" b="0" i="0" dirty="0">
                          <a:latin typeface="+mn-lt"/>
                          <a:cs typeface="SB Sans Display Light" panose="020B0303040504020204" pitchFamily="34" charset="0"/>
                        </a:rPr>
                        <a:t>text-video</a:t>
                      </a:r>
                      <a:r>
                        <a:rPr lang="ru-RU" sz="1200" b="0" i="0" dirty="0">
                          <a:latin typeface="+mn-lt"/>
                          <a:cs typeface="SB Sans Display Light" panose="020B0303040504020204" pitchFamily="34" charset="0"/>
                        </a:rPr>
                        <a:t>», «</a:t>
                      </a:r>
                      <a:r>
                        <a:rPr lang="en-US" sz="1200" b="0" i="0" dirty="0">
                          <a:latin typeface="+mn-lt"/>
                          <a:cs typeface="SB Sans Display Light" panose="020B0303040504020204" pitchFamily="34" charset="0"/>
                        </a:rPr>
                        <a:t>text-image</a:t>
                      </a:r>
                      <a:r>
                        <a:rPr lang="ru-RU" sz="1200" b="0" i="0" dirty="0">
                          <a:latin typeface="+mn-lt"/>
                          <a:cs typeface="SB Sans Display Light" panose="020B0303040504020204" pitchFamily="34" charset="0"/>
                        </a:rPr>
                        <a:t>», </a:t>
                      </a:r>
                      <a:r>
                        <a:rPr lang="en-US" sz="1200" b="0" i="0" dirty="0">
                          <a:latin typeface="+mn-lt"/>
                          <a:cs typeface="SB Sans Display Light" panose="020B0303040504020204" pitchFamily="34" charset="0"/>
                        </a:rPr>
                        <a:t>images and videos w/o description</a:t>
                      </a:r>
                      <a:endParaRPr sz="1200" b="0" i="0" dirty="0">
                        <a:latin typeface="+mn-lt"/>
                        <a:cs typeface="SB Sans Display Light" panose="020B0303040504020204" pitchFamily="34" charset="0"/>
                      </a:endParaRPr>
                    </a:p>
                  </a:txBody>
                  <a:tcPr marL="121862" marR="121862" marT="121862" marB="121862"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err="1">
                          <a:latin typeface="+mn-lt"/>
                          <a:cs typeface="SB Sans Display Light" panose="020B0303040504020204" pitchFamily="34" charset="0"/>
                        </a:rPr>
                        <a:t>DiT</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ru" sz="1200" b="0" i="0" dirty="0">
                          <a:latin typeface="+mn-lt"/>
                          <a:cs typeface="SB Sans Display Light" panose="020B0303040504020204" pitchFamily="34" charset="0"/>
                        </a:rPr>
                        <a:t>1080p </a:t>
                      </a:r>
                      <a:r>
                        <a:rPr lang="en-US" sz="1200" b="0" i="0" dirty="0">
                          <a:latin typeface="+mn-lt"/>
                          <a:cs typeface="SB Sans Display Light" panose="020B0303040504020204" pitchFamily="34" charset="0"/>
                        </a:rPr>
                        <a:t>video</a:t>
                      </a:r>
                      <a:r>
                        <a:rPr lang="ru" sz="1200" b="0" i="0" dirty="0">
                          <a:latin typeface="+mn-lt"/>
                          <a:cs typeface="SB Sans Display Light" panose="020B0303040504020204" pitchFamily="34" charset="0"/>
                        </a:rPr>
                        <a:t> </a:t>
                      </a:r>
                      <a:r>
                        <a:rPr lang="en-US" sz="1200" b="0" i="0" dirty="0">
                          <a:latin typeface="+mn-lt"/>
                          <a:cs typeface="SB Sans Display Light" panose="020B0303040504020204" pitchFamily="34" charset="0"/>
                        </a:rPr>
                        <a:t>up to</a:t>
                      </a:r>
                      <a:r>
                        <a:rPr lang="ru" sz="1200" b="0" i="0" dirty="0">
                          <a:latin typeface="+mn-lt"/>
                          <a:cs typeface="SB Sans Display Light" panose="020B0303040504020204" pitchFamily="34" charset="0"/>
                        </a:rPr>
                        <a:t> 60</a:t>
                      </a:r>
                      <a:r>
                        <a:rPr lang="en-US" sz="1200" b="0" i="0" dirty="0">
                          <a:latin typeface="+mn-lt"/>
                          <a:cs typeface="SB Sans Display Light" panose="020B0303040504020204" pitchFamily="34" charset="0"/>
                        </a:rPr>
                        <a:t>s</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12700" cmpd="sng">
                      <a:noFill/>
                      <a:prstDash val="soli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96246">
                <a:tc>
                  <a:txBody>
                    <a:bodyPr/>
                    <a:lstStyle/>
                    <a:p>
                      <a:pPr marL="0" lvl="0" indent="0" algn="l" rtl="0">
                        <a:spcBef>
                          <a:spcPts val="0"/>
                        </a:spcBef>
                        <a:spcAft>
                          <a:spcPts val="0"/>
                        </a:spcAft>
                        <a:buNone/>
                      </a:pPr>
                      <a:r>
                        <a:rPr lang="ru" sz="1200" b="0" i="0" dirty="0">
                          <a:latin typeface="+mn-lt"/>
                          <a:cs typeface="SB Sans Display Light" panose="020B0303040504020204" pitchFamily="34" charset="0"/>
                        </a:rPr>
                        <a:t>ShengShu </a:t>
                      </a:r>
                      <a:endParaRPr sz="1200" b="0" i="0" dirty="0">
                        <a:latin typeface="+mn-lt"/>
                        <a:cs typeface="SB Sans Display Light" panose="020B0303040504020204" pitchFamily="34" charset="0"/>
                      </a:endParaRPr>
                    </a:p>
                  </a:txBody>
                  <a:tcPr marL="121862" marR="121862" marT="121862" marB="121862">
                    <a:lnL w="12700" cmpd="sng">
                      <a:noFill/>
                      <a:prstDash val="soli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ru" sz="1200" b="0" i="0" dirty="0">
                          <a:latin typeface="+mn-lt"/>
                          <a:cs typeface="SB Sans Display Light" panose="020B0303040504020204" pitchFamily="34" charset="0"/>
                        </a:rPr>
                        <a:t>Vidu</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China</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SzPts val="1100"/>
                        <a:buFont typeface="Arial"/>
                        <a:buNone/>
                      </a:pPr>
                      <a:r>
                        <a:rPr lang="en-US" sz="1200" b="0" i="0" dirty="0">
                          <a:latin typeface="+mn-lt"/>
                          <a:cs typeface="SB Sans Display Light" panose="020B0303040504020204" pitchFamily="34" charset="0"/>
                        </a:rPr>
                        <a:t>Announce</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
                          <a:schemeClr val="dk1"/>
                        </a:buClr>
                        <a:buSzPts val="1100"/>
                        <a:buFont typeface="Arial"/>
                        <a:buNone/>
                        <a:tabLst/>
                        <a:defRPr/>
                      </a:pPr>
                      <a:r>
                        <a:rPr lang="ru-RU" sz="1200" b="0" i="0" kern="1200" dirty="0">
                          <a:solidFill>
                            <a:schemeClr val="tx1"/>
                          </a:solidFill>
                          <a:latin typeface="+mn-lt"/>
                          <a:ea typeface="+mn-ea"/>
                          <a:cs typeface="SB Sans Display Light" panose="020B0303040504020204" pitchFamily="34" charset="0"/>
                        </a:rPr>
                        <a:t>27.04.2024</a:t>
                      </a:r>
                    </a:p>
                    <a:p>
                      <a:pPr marL="0" lvl="0" indent="0" algn="ctr" rtl="0">
                        <a:spcBef>
                          <a:spcPts val="0"/>
                        </a:spcBef>
                        <a:spcAft>
                          <a:spcPts val="0"/>
                        </a:spcAft>
                        <a:buClr>
                          <a:schemeClr val="dk1"/>
                        </a:buClr>
                        <a:buSzPts val="1100"/>
                        <a:buFont typeface="Arial"/>
                        <a:buNone/>
                      </a:pPr>
                      <a:endParaRPr sz="1200" b="0" i="0" kern="1200" dirty="0">
                        <a:solidFill>
                          <a:schemeClr val="tx1"/>
                        </a:solidFill>
                        <a:latin typeface="+mn-lt"/>
                        <a:ea typeface="+mn-ea"/>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lvl="0" indent="0" algn="ctr" rtl="0">
                        <a:spcBef>
                          <a:spcPts val="0"/>
                        </a:spcBef>
                        <a:spcAft>
                          <a:spcPts val="0"/>
                        </a:spcAft>
                        <a:buClr>
                          <a:schemeClr val="dk1"/>
                        </a:buClr>
                        <a:buSzPts val="1100"/>
                        <a:buFont typeface="Arial"/>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lvl="0" indent="0" algn="ctr" rtl="0">
                        <a:spcBef>
                          <a:spcPts val="0"/>
                        </a:spcBef>
                        <a:spcAft>
                          <a:spcPts val="0"/>
                        </a:spcAft>
                        <a:buClr>
                          <a:schemeClr val="dk1"/>
                        </a:buClr>
                        <a:buSzPts val="1100"/>
                        <a:buFont typeface="Arial"/>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SzPts val="1100"/>
                        <a:buFont typeface="Arial"/>
                        <a:buNone/>
                      </a:pPr>
                      <a:r>
                        <a:rPr lang="en-US" sz="1200" b="0" i="0" dirty="0">
                          <a:latin typeface="+mn-lt"/>
                          <a:cs typeface="SB Sans Display Light" panose="020B0303040504020204" pitchFamily="34" charset="0"/>
                        </a:rPr>
                        <a:t>U-</a:t>
                      </a:r>
                      <a:r>
                        <a:rPr lang="en-US" sz="1200" b="0" i="0" dirty="0" err="1">
                          <a:latin typeface="+mn-lt"/>
                          <a:cs typeface="SB Sans Display Light" panose="020B0303040504020204" pitchFamily="34" charset="0"/>
                        </a:rPr>
                        <a:t>ViT</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1200" b="0" i="0" dirty="0">
                          <a:latin typeface="+mn-lt"/>
                          <a:cs typeface="SB Sans Display Light" panose="020B0303040504020204" pitchFamily="34" charset="0"/>
                        </a:rPr>
                        <a:t>1080p video up to 16s</a:t>
                      </a:r>
                    </a:p>
                  </a:txBody>
                  <a:tcPr marL="121862" marR="121862" marT="121862" marB="121862">
                    <a:lnL w="3175" cap="flat" cmpd="sng" algn="ctr">
                      <a:solidFill>
                        <a:schemeClr val="bg2">
                          <a:lumMod val="50000"/>
                        </a:schemeClr>
                      </a:solidFill>
                      <a:prstDash val="solid"/>
                      <a:round/>
                      <a:headEnd type="none" w="med" len="med"/>
                      <a:tailEnd type="none" w="med" len="med"/>
                    </a:lnL>
                    <a:lnR w="12700" cmpd="sng">
                      <a:noFill/>
                      <a:prstDash val="soli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6246">
                <a:tc>
                  <a:txBody>
                    <a:bodyPr/>
                    <a:lstStyle/>
                    <a:p>
                      <a:pPr marL="0" lvl="0" indent="0" algn="l" rtl="0">
                        <a:spcBef>
                          <a:spcPts val="0"/>
                        </a:spcBef>
                        <a:spcAft>
                          <a:spcPts val="0"/>
                        </a:spcAft>
                        <a:buNone/>
                      </a:pPr>
                      <a:r>
                        <a:rPr lang="en-US" sz="1200" b="0" i="0" dirty="0">
                          <a:latin typeface="+mn-lt"/>
                          <a:cs typeface="SB Sans Display Light" panose="020B0303040504020204" pitchFamily="34" charset="0"/>
                        </a:rPr>
                        <a:t>DeepMind</a:t>
                      </a:r>
                      <a:r>
                        <a:rPr lang="ru-RU" sz="1200" b="0" i="0" dirty="0">
                          <a:latin typeface="+mn-lt"/>
                          <a:cs typeface="SB Sans Display Light" panose="020B0303040504020204" pitchFamily="34" charset="0"/>
                        </a:rPr>
                        <a:t>, </a:t>
                      </a:r>
                      <a:r>
                        <a:rPr lang="en-US" sz="1200" b="0" i="0" dirty="0">
                          <a:latin typeface="+mn-lt"/>
                          <a:cs typeface="SB Sans Display Light" panose="020B0303040504020204" pitchFamily="34" charset="0"/>
                        </a:rPr>
                        <a:t>Google</a:t>
                      </a:r>
                      <a:endParaRPr sz="1200" b="0" i="0" dirty="0">
                        <a:latin typeface="+mn-lt"/>
                        <a:cs typeface="SB Sans Display Light" panose="020B0303040504020204" pitchFamily="34" charset="0"/>
                      </a:endParaRPr>
                    </a:p>
                  </a:txBody>
                  <a:tcPr marL="121862" marR="121862" marT="121862" marB="121862">
                    <a:lnL w="12700" cmpd="sng">
                      <a:noFill/>
                      <a:prstDash val="soli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ru" sz="1200" b="0" i="0">
                          <a:latin typeface="+mn-lt"/>
                          <a:cs typeface="SB Sans Display Light" panose="020B0303040504020204" pitchFamily="34" charset="0"/>
                        </a:rPr>
                        <a:t>Veo</a:t>
                      </a:r>
                      <a:endParaRPr sz="1200" b="0" i="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USA</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Announce</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latin typeface="+mn-lt"/>
                          <a:ea typeface="+mn-ea"/>
                          <a:cs typeface="SB Sans Display Light" panose="020B0303040504020204" pitchFamily="34" charset="0"/>
                        </a:rPr>
                        <a:t>14.05.2024</a:t>
                      </a:r>
                    </a:p>
                    <a:p>
                      <a:pPr marL="0" lvl="0" indent="0" algn="ctr" rtl="0">
                        <a:spcBef>
                          <a:spcPts val="0"/>
                        </a:spcBef>
                        <a:spcAft>
                          <a:spcPts val="0"/>
                        </a:spcAft>
                        <a:buNone/>
                      </a:pPr>
                      <a:endParaRPr sz="1200" b="0" i="0" kern="1200" dirty="0">
                        <a:solidFill>
                          <a:schemeClr val="tx1"/>
                        </a:solidFill>
                        <a:latin typeface="+mn-lt"/>
                        <a:ea typeface="+mn-ea"/>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lvl="0" indent="0" algn="ctr" rtl="0">
                        <a:spcBef>
                          <a:spcPts val="0"/>
                        </a:spcBef>
                        <a:spcAft>
                          <a:spcPts val="0"/>
                        </a:spcAft>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lvl="0" indent="0" algn="ctr" rtl="0">
                        <a:spcBef>
                          <a:spcPts val="0"/>
                        </a:spcBef>
                        <a:spcAft>
                          <a:spcPts val="0"/>
                        </a:spcAft>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err="1">
                          <a:latin typeface="+mn-lt"/>
                          <a:cs typeface="SB Sans Display Light" panose="020B0303040504020204" pitchFamily="34" charset="0"/>
                        </a:rPr>
                        <a:t>DiT</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1200" b="0" i="0" dirty="0">
                          <a:latin typeface="+mn-lt"/>
                          <a:cs typeface="SB Sans Display Light" panose="020B0303040504020204" pitchFamily="34" charset="0"/>
                        </a:rPr>
                        <a:t>1080p video up to 60s</a:t>
                      </a:r>
                    </a:p>
                  </a:txBody>
                  <a:tcPr marL="121862" marR="121862" marT="121862" marB="121862">
                    <a:lnL w="3175" cap="flat" cmpd="sng" algn="ctr">
                      <a:solidFill>
                        <a:schemeClr val="bg2">
                          <a:lumMod val="50000"/>
                        </a:schemeClr>
                      </a:solidFill>
                      <a:prstDash val="solid"/>
                      <a:round/>
                      <a:headEnd type="none" w="med" len="med"/>
                      <a:tailEnd type="none" w="med" len="med"/>
                    </a:lnL>
                    <a:lnR w="12700" cmpd="sng">
                      <a:noFill/>
                      <a:prstDash val="soli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96246">
                <a:tc>
                  <a:txBody>
                    <a:bodyPr/>
                    <a:lstStyle/>
                    <a:p>
                      <a:pPr marL="0" lvl="0" indent="0" algn="l" rtl="0">
                        <a:spcBef>
                          <a:spcPts val="0"/>
                        </a:spcBef>
                        <a:spcAft>
                          <a:spcPts val="0"/>
                        </a:spcAft>
                        <a:buNone/>
                      </a:pPr>
                      <a:r>
                        <a:rPr lang="ru" sz="1200" b="0" i="0" dirty="0">
                          <a:latin typeface="+mn-lt"/>
                          <a:cs typeface="SB Sans Display Light" panose="020B0303040504020204" pitchFamily="34" charset="0"/>
                        </a:rPr>
                        <a:t>Luma Labs</a:t>
                      </a:r>
                      <a:endParaRPr sz="1200" b="0" i="0" dirty="0">
                        <a:latin typeface="+mn-lt"/>
                        <a:cs typeface="SB Sans Display Light" panose="020B0303040504020204" pitchFamily="34" charset="0"/>
                      </a:endParaRPr>
                    </a:p>
                  </a:txBody>
                  <a:tcPr marL="121862" marR="121862" marT="121862" marB="121862">
                    <a:lnL w="9525" cap="flat" cmpd="sng">
                      <a:noFill/>
                      <a:prstDash val="solid"/>
                      <a:round/>
                      <a:headEnd type="none" w="sm" len="sm"/>
                      <a:tailEnd type="none" w="sm" len="sm"/>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ru" sz="1200" b="0" i="0" dirty="0">
                          <a:latin typeface="+mn-lt"/>
                          <a:cs typeface="SB Sans Display Light" panose="020B0303040504020204" pitchFamily="34" charset="0"/>
                        </a:rPr>
                        <a:t>Dream Machine</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USA</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Open demo</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latin typeface="+mn-lt"/>
                          <a:ea typeface="+mn-ea"/>
                          <a:cs typeface="SB Sans Display Light" panose="020B0303040504020204" pitchFamily="34" charset="0"/>
                        </a:rPr>
                        <a:t>12.06.2024</a:t>
                      </a: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lvl="0" indent="0" algn="ctr" rtl="0">
                        <a:spcBef>
                          <a:spcPts val="0"/>
                        </a:spcBef>
                        <a:spcAft>
                          <a:spcPts val="0"/>
                        </a:spcAft>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lvl="0" indent="0" algn="ctr" rtl="0">
                        <a:spcBef>
                          <a:spcPts val="0"/>
                        </a:spcBef>
                        <a:spcAft>
                          <a:spcPts val="0"/>
                        </a:spcAft>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err="1">
                          <a:latin typeface="+mn-lt"/>
                          <a:cs typeface="SB Sans Display Light" panose="020B0303040504020204" pitchFamily="34" charset="0"/>
                        </a:rPr>
                        <a:t>DiT</a:t>
                      </a:r>
                      <a:r>
                        <a:rPr lang="en-US" sz="1200" b="0" i="0" dirty="0">
                          <a:latin typeface="+mn-lt"/>
                          <a:cs typeface="SB Sans Display Light" panose="020B0303040504020204" pitchFamily="34" charset="0"/>
                        </a:rPr>
                        <a:t> (?)</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1200" b="0" i="0" dirty="0">
                          <a:latin typeface="+mn-lt"/>
                          <a:cs typeface="SB Sans Display Light" panose="020B0303040504020204" pitchFamily="34" charset="0"/>
                        </a:rPr>
                        <a:t>1080p video up to 120s</a:t>
                      </a:r>
                    </a:p>
                  </a:txBody>
                  <a:tcPr marL="121862" marR="121862" marT="121862" marB="121862">
                    <a:lnL w="3175" cap="flat" cmpd="sng" algn="ctr">
                      <a:solidFill>
                        <a:schemeClr val="bg2">
                          <a:lumMod val="50000"/>
                        </a:schemeClr>
                      </a:solidFill>
                      <a:prstDash val="solid"/>
                      <a:round/>
                      <a:headEnd type="none" w="med" len="med"/>
                      <a:tailEnd type="none" w="med" len="med"/>
                    </a:lnL>
                    <a:lnR w="9525" cap="flat" cmpd="sng">
                      <a:noFill/>
                      <a:prstDash val="solid"/>
                      <a:round/>
                      <a:headEnd type="none" w="sm" len="sm"/>
                      <a:tailEnd type="none" w="sm" len="sm"/>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96246">
                <a:tc>
                  <a:txBody>
                    <a:bodyPr/>
                    <a:lstStyle/>
                    <a:p>
                      <a:pPr marL="0" lvl="0" indent="0" algn="l" rtl="0">
                        <a:spcBef>
                          <a:spcPts val="0"/>
                        </a:spcBef>
                        <a:spcAft>
                          <a:spcPts val="0"/>
                        </a:spcAft>
                        <a:buNone/>
                      </a:pPr>
                      <a:r>
                        <a:rPr lang="ru" sz="1200" b="0" i="0" dirty="0">
                          <a:latin typeface="+mn-lt"/>
                          <a:cs typeface="SB Sans Display Light" panose="020B0303040504020204" pitchFamily="34" charset="0"/>
                        </a:rPr>
                        <a:t>Runway AI</a:t>
                      </a:r>
                      <a:endParaRPr sz="1200" b="0" i="0" dirty="0">
                        <a:latin typeface="+mn-lt"/>
                        <a:cs typeface="SB Sans Display Light" panose="020B0303040504020204" pitchFamily="34" charset="0"/>
                      </a:endParaRPr>
                    </a:p>
                  </a:txBody>
                  <a:tcPr marL="121862" marR="121862" marT="121862" marB="121862">
                    <a:lnL w="9525" cap="flat" cmpd="sng">
                      <a:noFill/>
                      <a:prstDash val="solid"/>
                      <a:round/>
                      <a:headEnd type="none" w="sm" len="sm"/>
                      <a:tailEnd type="none" w="sm" len="sm"/>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ru" sz="1200" b="0" i="0" dirty="0">
                          <a:latin typeface="+mn-lt"/>
                          <a:cs typeface="SB Sans Display Light" panose="020B0303040504020204" pitchFamily="34" charset="0"/>
                        </a:rPr>
                        <a:t>Gen-3</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USA</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Open demo</a:t>
                      </a: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
                          <a:schemeClr val="dk1"/>
                        </a:buClr>
                        <a:buSzPts val="1100"/>
                        <a:buFont typeface="Arial"/>
                        <a:buNone/>
                        <a:tabLst/>
                        <a:defRPr/>
                      </a:pPr>
                      <a:r>
                        <a:rPr lang="ru-RU" sz="1200" b="0" i="0" kern="1200" dirty="0">
                          <a:solidFill>
                            <a:schemeClr val="tx1"/>
                          </a:solidFill>
                          <a:latin typeface="+mn-lt"/>
                          <a:ea typeface="+mn-ea"/>
                          <a:cs typeface="SB Sans Display Light" panose="020B0303040504020204" pitchFamily="34" charset="0"/>
                        </a:rPr>
                        <a:t>17.06.2024</a:t>
                      </a: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lvl="0" indent="0" algn="ctr" rtl="0">
                        <a:spcBef>
                          <a:spcPts val="0"/>
                        </a:spcBef>
                        <a:spcAft>
                          <a:spcPts val="0"/>
                        </a:spcAft>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lvl="0" indent="0" algn="ctr" rtl="0">
                        <a:spcBef>
                          <a:spcPts val="0"/>
                        </a:spcBef>
                        <a:spcAft>
                          <a:spcPts val="0"/>
                        </a:spcAft>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err="1">
                          <a:latin typeface="+mn-lt"/>
                          <a:cs typeface="SB Sans Display Light" panose="020B0303040504020204" pitchFamily="34" charset="0"/>
                        </a:rPr>
                        <a:t>DiT</a:t>
                      </a:r>
                      <a:r>
                        <a:rPr lang="en-US" sz="1200" b="0" i="0" dirty="0">
                          <a:latin typeface="+mn-lt"/>
                          <a:cs typeface="SB Sans Display Light" panose="020B0303040504020204" pitchFamily="34" charset="0"/>
                        </a:rPr>
                        <a:t> (?)</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1200" b="0" i="0" dirty="0">
                          <a:latin typeface="+mn-lt"/>
                          <a:cs typeface="SB Sans Display Light" panose="020B0303040504020204" pitchFamily="34" charset="0"/>
                        </a:rPr>
                        <a:t>1080p video up to 10s</a:t>
                      </a:r>
                    </a:p>
                  </a:txBody>
                  <a:tcPr marL="121862" marR="121862" marT="121862" marB="121862">
                    <a:lnL w="3175" cap="flat" cmpd="sng" algn="ctr">
                      <a:solidFill>
                        <a:schemeClr val="bg2">
                          <a:lumMod val="50000"/>
                        </a:schemeClr>
                      </a:solidFill>
                      <a:prstDash val="solid"/>
                      <a:round/>
                      <a:headEnd type="none" w="med" len="med"/>
                      <a:tailEnd type="none" w="med" len="med"/>
                    </a:lnL>
                    <a:lnR w="9525" cap="flat" cmpd="sng">
                      <a:noFill/>
                      <a:prstDash val="solid"/>
                      <a:round/>
                      <a:headEnd type="none" w="sm" len="sm"/>
                      <a:tailEnd type="none" w="sm" len="sm"/>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96246">
                <a:tc>
                  <a:txBody>
                    <a:bodyPr/>
                    <a:lstStyle/>
                    <a:p>
                      <a:pPr marL="0" lvl="0" indent="0" algn="l" rtl="0">
                        <a:spcBef>
                          <a:spcPts val="0"/>
                        </a:spcBef>
                        <a:spcAft>
                          <a:spcPts val="0"/>
                        </a:spcAft>
                        <a:buNone/>
                      </a:pPr>
                      <a:r>
                        <a:rPr lang="ru" sz="1200" b="0" i="0" dirty="0">
                          <a:latin typeface="+mn-lt"/>
                          <a:cs typeface="SB Sans Display Light" panose="020B0303040504020204" pitchFamily="34" charset="0"/>
                        </a:rPr>
                        <a:t>Kuaishou</a:t>
                      </a:r>
                      <a:r>
                        <a:rPr lang="en-US" sz="1200" b="0" i="0" dirty="0">
                          <a:latin typeface="+mn-lt"/>
                          <a:cs typeface="SB Sans Display Light" panose="020B0303040504020204" pitchFamily="34" charset="0"/>
                        </a:rPr>
                        <a:t> Technology</a:t>
                      </a:r>
                      <a:endParaRPr sz="1200" b="0" i="0" dirty="0">
                        <a:latin typeface="+mn-lt"/>
                        <a:cs typeface="SB Sans Display Light" panose="020B0303040504020204" pitchFamily="34" charset="0"/>
                      </a:endParaRPr>
                    </a:p>
                  </a:txBody>
                  <a:tcPr marL="121862" marR="121862" marT="121862" marB="121862">
                    <a:lnL w="9525" cap="flat" cmpd="sng">
                      <a:noFill/>
                      <a:prstDash val="solid"/>
                      <a:round/>
                      <a:headEnd type="none" w="sm" len="sm"/>
                      <a:tailEnd type="none" w="sm" len="sm"/>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ru" sz="1200" b="0" i="0" dirty="0">
                          <a:latin typeface="+mn-lt"/>
                          <a:cs typeface="SB Sans Display Light" panose="020B0303040504020204" pitchFamily="34" charset="0"/>
                        </a:rPr>
                        <a:t>Kling</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China</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a:latin typeface="+mn-lt"/>
                          <a:cs typeface="SB Sans Display Light" panose="020B0303040504020204" pitchFamily="34" charset="0"/>
                        </a:rPr>
                        <a:t>Open demo</a:t>
                      </a: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latin typeface="+mn-lt"/>
                          <a:ea typeface="+mn-ea"/>
                          <a:cs typeface="SB Sans Display Light" panose="020B0303040504020204" pitchFamily="34" charset="0"/>
                        </a:rPr>
                        <a:t>24.07.2024</a:t>
                      </a: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vMerge="1">
                  <a:txBody>
                    <a:bodyPr/>
                    <a:lstStyle/>
                    <a:p>
                      <a:pPr marL="0" lvl="0" indent="0" algn="ctr" rtl="0">
                        <a:spcBef>
                          <a:spcPts val="0"/>
                        </a:spcBef>
                        <a:spcAft>
                          <a:spcPts val="0"/>
                        </a:spcAft>
                        <a:buClr>
                          <a:schemeClr val="dk1"/>
                        </a:buClr>
                        <a:buSzPts val="1100"/>
                        <a:buFont typeface="Arial"/>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vMerge="1">
                  <a:txBody>
                    <a:bodyPr/>
                    <a:lstStyle/>
                    <a:p>
                      <a:pPr marL="0" lvl="0" indent="0" algn="ctr" rtl="0">
                        <a:spcBef>
                          <a:spcPts val="0"/>
                        </a:spcBef>
                        <a:spcAft>
                          <a:spcPts val="0"/>
                        </a:spcAft>
                        <a:buClr>
                          <a:schemeClr val="dk1"/>
                        </a:buClr>
                        <a:buSzPts val="1100"/>
                        <a:buFont typeface="Arial"/>
                        <a:buNone/>
                      </a:pPr>
                      <a:endParaRPr sz="900" b="0" i="0" dirty="0">
                        <a:latin typeface="SB Sans Display Light" panose="020B0303040504020204" pitchFamily="34" charset="0"/>
                        <a:cs typeface="SB Sans Display Light" panose="020B0303040504020204" pitchFamily="34" charset="0"/>
                      </a:endParaRPr>
                    </a:p>
                  </a:txBody>
                  <a:tcPr marL="91425" marR="91425" marT="91425" marB="91425">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0" i="0" dirty="0" err="1">
                          <a:latin typeface="+mn-lt"/>
                          <a:cs typeface="SB Sans Display Light" panose="020B0303040504020204" pitchFamily="34" charset="0"/>
                        </a:rPr>
                        <a:t>DiT</a:t>
                      </a:r>
                      <a:r>
                        <a:rPr lang="en-US" sz="1200" b="0" i="0" dirty="0">
                          <a:latin typeface="+mn-lt"/>
                          <a:cs typeface="SB Sans Display Light" panose="020B0303040504020204" pitchFamily="34" charset="0"/>
                        </a:rPr>
                        <a:t> (?)</a:t>
                      </a:r>
                      <a:endParaRPr sz="1200" b="0" i="0" dirty="0">
                        <a:latin typeface="+mn-lt"/>
                        <a:cs typeface="SB Sans Display Light" panose="020B0303040504020204" pitchFamily="34" charset="0"/>
                      </a:endParaRPr>
                    </a:p>
                  </a:txBody>
                  <a:tcPr marL="121862" marR="121862" marT="121862" marB="121862">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1200" b="0" i="0" dirty="0">
                          <a:latin typeface="+mn-lt"/>
                          <a:cs typeface="SB Sans Display Light" panose="020B0303040504020204" pitchFamily="34" charset="0"/>
                        </a:rPr>
                        <a:t>1080p video up to 120s</a:t>
                      </a:r>
                    </a:p>
                  </a:txBody>
                  <a:tcPr marL="121862" marR="121862" marT="121862" marB="121862">
                    <a:lnL w="3175" cap="flat" cmpd="sng" algn="ctr">
                      <a:solidFill>
                        <a:schemeClr val="bg2">
                          <a:lumMod val="50000"/>
                        </a:schemeClr>
                      </a:solidFill>
                      <a:prstDash val="solid"/>
                      <a:round/>
                      <a:headEnd type="none" w="med" len="med"/>
                      <a:tailEnd type="none" w="med" len="med"/>
                    </a:lnL>
                    <a:lnR w="9525" cap="flat" cmpd="sng">
                      <a:noFill/>
                      <a:prstDash val="solid"/>
                      <a:round/>
                      <a:headEnd type="none" w="sm" len="sm"/>
                      <a:tailEnd type="none" w="sm" len="sm"/>
                    </a:lnR>
                    <a:lnT w="3175" cap="flat" cmpd="sng" algn="ctr">
                      <a:solidFill>
                        <a:schemeClr val="bg2">
                          <a:lumMod val="50000"/>
                        </a:schemeClr>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7" name="Заголовок 6">
            <a:extLst>
              <a:ext uri="{FF2B5EF4-FFF2-40B4-BE49-F238E27FC236}">
                <a16:creationId xmlns:a16="http://schemas.microsoft.com/office/drawing/2014/main" id="{923E9167-94B5-14F8-E35D-001B0F749EC2}"/>
              </a:ext>
            </a:extLst>
          </p:cNvPr>
          <p:cNvSpPr>
            <a:spLocks noGrp="1"/>
          </p:cNvSpPr>
          <p:nvPr>
            <p:ph type="title"/>
          </p:nvPr>
        </p:nvSpPr>
        <p:spPr>
          <a:xfrm>
            <a:off x="704672" y="742306"/>
            <a:ext cx="10789123" cy="387798"/>
          </a:xfrm>
        </p:spPr>
        <p:txBody>
          <a:bodyPr/>
          <a:lstStyle/>
          <a:p>
            <a:r>
              <a:rPr lang="en-US" dirty="0"/>
              <a:t>Video generation models race</a:t>
            </a:r>
            <a:endParaRPr lang="ru-RU" dirty="0"/>
          </a:p>
        </p:txBody>
      </p:sp>
    </p:spTree>
    <p:extLst>
      <p:ext uri="{BB962C8B-B14F-4D97-AF65-F5344CB8AC3E}">
        <p14:creationId xmlns:p14="http://schemas.microsoft.com/office/powerpoint/2010/main" val="972752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7EF0EBD5-536F-24B8-18A4-5EFDBEE0470B}"/>
              </a:ext>
            </a:extLst>
          </p:cNvPr>
          <p:cNvSpPr txBox="1">
            <a:spLocks/>
          </p:cNvSpPr>
          <p:nvPr/>
        </p:nvSpPr>
        <p:spPr>
          <a:xfrm>
            <a:off x="465211" y="549571"/>
            <a:ext cx="7817502" cy="491522"/>
          </a:xfrm>
          <a:prstGeom prst="rect">
            <a:avLst/>
          </a:prstGeom>
        </p:spPr>
        <p:txBody>
          <a:bodyPr lIns="0" tIns="71978" rIns="0" bIns="0">
            <a:noAutofit/>
          </a:bodyPr>
          <a:lstStyle>
            <a:lvl1pPr algn="l" defTabSz="914400" rtl="0" eaLnBrk="1" latinLnBrk="0" hangingPunct="1">
              <a:lnSpc>
                <a:spcPct val="90000"/>
              </a:lnSpc>
              <a:spcBef>
                <a:spcPct val="0"/>
              </a:spcBef>
              <a:buNone/>
              <a:defRPr kumimoji="0" lang="ru-RU" sz="3600" b="1" i="0" u="none" strike="noStrike" kern="0" cap="none" spc="0" normalizeH="0" baseline="0" dirty="0">
                <a:ln>
                  <a:noFill/>
                </a:ln>
                <a:solidFill>
                  <a:schemeClr val="tx2"/>
                </a:solidFill>
                <a:effectLst/>
                <a:uLnTx/>
                <a:uFillTx/>
                <a:latin typeface="+mj-lt"/>
                <a:ea typeface="Roboto Thin" panose="02000000000000000000" pitchFamily="2" charset="0"/>
                <a:cs typeface="SB Sans Display Semibold" panose="020B0703040504020204" pitchFamily="34" charset="0"/>
              </a:defRPr>
            </a:lvl1pPr>
          </a:lstStyle>
          <a:p>
            <a:pPr defTabSz="914080">
              <a:defRPr/>
            </a:pPr>
            <a:endParaRPr lang="en-US" sz="2799" dirty="0">
              <a:solidFill>
                <a:srgbClr val="323F48"/>
              </a:solidFill>
              <a:latin typeface="SB Sans Display"/>
            </a:endParaRPr>
          </a:p>
        </p:txBody>
      </p:sp>
      <p:pic>
        <p:nvPicPr>
          <p:cNvPr id="8" name="OpenAI SORA Interacting with the world DEMO">
            <a:hlinkClick r:id="" action="ppaction://media"/>
            <a:extLst>
              <a:ext uri="{FF2B5EF4-FFF2-40B4-BE49-F238E27FC236}">
                <a16:creationId xmlns:a16="http://schemas.microsoft.com/office/drawing/2014/main" id="{0E318FA3-5635-5454-AFA0-8916CAA931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r="51476"/>
          <a:stretch/>
        </p:blipFill>
        <p:spPr>
          <a:xfrm>
            <a:off x="465211" y="1402855"/>
            <a:ext cx="3888632" cy="2266426"/>
          </a:xfrm>
          <a:prstGeom prst="rect">
            <a:avLst/>
          </a:prstGeom>
        </p:spPr>
      </p:pic>
      <p:pic>
        <p:nvPicPr>
          <p:cNvPr id="10" name="Sora Openai Generated train window with insane reflection">
            <a:hlinkClick r:id="" action="ppaction://media"/>
            <a:extLst>
              <a:ext uri="{FF2B5EF4-FFF2-40B4-BE49-F238E27FC236}">
                <a16:creationId xmlns:a16="http://schemas.microsoft.com/office/drawing/2014/main" id="{622F8C3D-4FDB-42C0-5830-A6C46283B485}"/>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838157" y="1834265"/>
            <a:ext cx="3888632" cy="2187356"/>
          </a:xfrm>
          <a:prstGeom prst="rect">
            <a:avLst/>
          </a:prstGeom>
        </p:spPr>
      </p:pic>
      <p:pic>
        <p:nvPicPr>
          <p:cNvPr id="2" name="2024-08-07 15.43.20">
            <a:hlinkClick r:id="" action="ppaction://media"/>
            <a:extLst>
              <a:ext uri="{FF2B5EF4-FFF2-40B4-BE49-F238E27FC236}">
                <a16:creationId xmlns:a16="http://schemas.microsoft.com/office/drawing/2014/main" id="{0C301EFC-4928-6ECF-8FA0-4FAE5F5512A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548112" y="2536067"/>
            <a:ext cx="2752668" cy="2752668"/>
          </a:xfrm>
          <a:prstGeom prst="rect">
            <a:avLst/>
          </a:prstGeom>
        </p:spPr>
      </p:pic>
      <p:pic>
        <p:nvPicPr>
          <p:cNvPr id="4" name="OpenAI SORA Interacting with the world DEMO">
            <a:hlinkClick r:id="" action="ppaction://media"/>
            <a:extLst>
              <a:ext uri="{FF2B5EF4-FFF2-40B4-BE49-F238E27FC236}">
                <a16:creationId xmlns:a16="http://schemas.microsoft.com/office/drawing/2014/main" id="{5FF85818-9033-96C8-A05D-F67F80E0DE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51448"/>
          <a:stretch/>
        </p:blipFill>
        <p:spPr>
          <a:xfrm>
            <a:off x="465211" y="3733808"/>
            <a:ext cx="3890860" cy="2266426"/>
          </a:xfrm>
          <a:prstGeom prst="rect">
            <a:avLst/>
          </a:prstGeom>
        </p:spPr>
      </p:pic>
      <p:sp>
        <p:nvSpPr>
          <p:cNvPr id="6" name="TextBox 5">
            <a:extLst>
              <a:ext uri="{FF2B5EF4-FFF2-40B4-BE49-F238E27FC236}">
                <a16:creationId xmlns:a16="http://schemas.microsoft.com/office/drawing/2014/main" id="{6F009CA8-0020-B10C-3A71-C4E5CCD712DF}"/>
              </a:ext>
            </a:extLst>
          </p:cNvPr>
          <p:cNvSpPr txBox="1"/>
          <p:nvPr/>
        </p:nvSpPr>
        <p:spPr>
          <a:xfrm>
            <a:off x="7685353" y="4187660"/>
            <a:ext cx="4041436" cy="543482"/>
          </a:xfrm>
          <a:prstGeom prst="rect">
            <a:avLst/>
          </a:prstGeom>
          <a:noFill/>
        </p:spPr>
        <p:txBody>
          <a:bodyPr wrap="square">
            <a:spAutoFit/>
          </a:bodyPr>
          <a:lstStyle/>
          <a:p>
            <a:r>
              <a:rPr lang="en" sz="1466" b="1" dirty="0">
                <a:cs typeface="SB Sans Display Semibold" panose="020B0503040504020204" pitchFamily="34" charset="0"/>
              </a:rPr>
              <a:t>Prompt: </a:t>
            </a:r>
            <a:r>
              <a:rPr lang="en" sz="1466" dirty="0">
                <a:cs typeface="SB Sans Display Semibold" panose="020B0503040504020204" pitchFamily="34" charset="0"/>
              </a:rPr>
              <a:t>Reflections in the window of a train traveling through the Tokyo suburbs.</a:t>
            </a:r>
          </a:p>
        </p:txBody>
      </p:sp>
      <p:sp>
        <p:nvSpPr>
          <p:cNvPr id="7" name="Заголовок 6">
            <a:extLst>
              <a:ext uri="{FF2B5EF4-FFF2-40B4-BE49-F238E27FC236}">
                <a16:creationId xmlns:a16="http://schemas.microsoft.com/office/drawing/2014/main" id="{0BC07AC6-D60C-F350-F1E7-F3C2BC3600BF}"/>
              </a:ext>
            </a:extLst>
          </p:cNvPr>
          <p:cNvSpPr>
            <a:spLocks noGrp="1"/>
          </p:cNvSpPr>
          <p:nvPr>
            <p:ph type="title"/>
          </p:nvPr>
        </p:nvSpPr>
        <p:spPr>
          <a:xfrm>
            <a:off x="704672" y="742306"/>
            <a:ext cx="10789123" cy="387798"/>
          </a:xfrm>
        </p:spPr>
        <p:txBody>
          <a:bodyPr/>
          <a:lstStyle/>
          <a:p>
            <a:r>
              <a:rPr lang="en-US" dirty="0"/>
              <a:t>Video generation models race</a:t>
            </a:r>
            <a:endParaRPr lang="ru-RU" dirty="0"/>
          </a:p>
        </p:txBody>
      </p:sp>
    </p:spTree>
    <p:extLst>
      <p:ext uri="{BB962C8B-B14F-4D97-AF65-F5344CB8AC3E}">
        <p14:creationId xmlns:p14="http://schemas.microsoft.com/office/powerpoint/2010/main" val="24295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915" fill="hold"/>
                                        <p:tgtEl>
                                          <p:spTgt spid="8"/>
                                        </p:tgtEl>
                                      </p:cBhvr>
                                    </p:cmd>
                                  </p:childTnLst>
                                </p:cTn>
                              </p:par>
                              <p:par>
                                <p:cTn id="7" presetID="1" presetClass="mediacall" presetSubtype="0" fill="hold" nodeType="withEffect">
                                  <p:stCondLst>
                                    <p:cond delay="0"/>
                                  </p:stCondLst>
                                  <p:childTnLst>
                                    <p:cmd type="call" cmd="playFrom(0.0)">
                                      <p:cBhvr>
                                        <p:cTn id="8" dur="8544" fill="hold"/>
                                        <p:tgtEl>
                                          <p:spTgt spid="10"/>
                                        </p:tgtEl>
                                      </p:cBhvr>
                                    </p:cmd>
                                  </p:childTnLst>
                                </p:cTn>
                              </p:par>
                              <p:par>
                                <p:cTn id="9" presetID="1" presetClass="mediacall" presetSubtype="0" fill="hold" nodeType="withEffect">
                                  <p:stCondLst>
                                    <p:cond delay="0"/>
                                  </p:stCondLst>
                                  <p:childTnLst>
                                    <p:cmd type="call" cmd="playFrom(0.0)">
                                      <p:cBhvr>
                                        <p:cTn id="10" dur="27600" fill="hold"/>
                                        <p:tgtEl>
                                          <p:spTgt spid="2"/>
                                        </p:tgtEl>
                                      </p:cBhvr>
                                    </p:cmd>
                                  </p:childTnLst>
                                </p:cTn>
                              </p:par>
                              <p:par>
                                <p:cTn id="11" presetID="1" presetClass="mediacall" presetSubtype="0" fill="hold" nodeType="withEffect">
                                  <p:stCondLst>
                                    <p:cond delay="0"/>
                                  </p:stCondLst>
                                  <p:childTnLst>
                                    <p:cmd type="call" cmd="playFrom(0.0)">
                                      <p:cBhvr>
                                        <p:cTn id="12" dur="89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repeatCount="indefinite" fill="hold" display="0">
                  <p:stCondLst>
                    <p:cond delay="indefinite"/>
                  </p:stCondLst>
                </p:cTn>
                <p:tgtEl>
                  <p:spTgt spid="10"/>
                </p:tgtEl>
              </p:cMediaNode>
            </p:vide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0"/>
                                        </p:tgtEl>
                                      </p:cBhvr>
                                    </p:cmd>
                                  </p:childTnLst>
                                </p:cTn>
                              </p:par>
                            </p:childTnLst>
                          </p:cTn>
                        </p:par>
                      </p:childTnLst>
                    </p:cTn>
                  </p:par>
                </p:childTnLst>
              </p:cTn>
              <p:nextCondLst>
                <p:cond evt="onClick" delay="0">
                  <p:tgtEl>
                    <p:spTgt spid="10"/>
                  </p:tgtEl>
                </p:cond>
              </p:nextCondLst>
            </p:seq>
            <p:video>
              <p:cMediaNode vol="80000">
                <p:cTn id="25" repeatCount="indefinite"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seq concurrent="1" nextAc="seek">
              <p:cTn id="31" restart="whenNotActive" fill="hold" evtFilter="cancelBubble" nodeType="interactiveSeq">
                <p:stCondLst>
                  <p:cond evt="onClick" delay="0">
                    <p:tgtEl>
                      <p:spTgt spid="4"/>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4"/>
                                        </p:tgtEl>
                                      </p:cBhvr>
                                    </p:cmd>
                                  </p:childTnLst>
                                </p:cTn>
                              </p:par>
                            </p:childTnLst>
                          </p:cTn>
                        </p:par>
                      </p:childTnLst>
                    </p:cTn>
                  </p:par>
                </p:childTnLst>
              </p:cTn>
              <p:nextCondLst>
                <p:cond evt="onClick" delay="0">
                  <p:tgtEl>
                    <p:spTgt spid="4"/>
                  </p:tgtEl>
                </p:cond>
              </p:nextCondLst>
            </p:seq>
            <p:video>
              <p:cMediaNode vol="80000">
                <p:cTn id="36" repeatCount="indefinite"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02EF3BD-E341-AEAE-8719-4EC145C0334B}"/>
              </a:ext>
            </a:extLst>
          </p:cNvPr>
          <p:cNvSpPr txBox="1"/>
          <p:nvPr/>
        </p:nvSpPr>
        <p:spPr>
          <a:xfrm>
            <a:off x="355829" y="6062285"/>
            <a:ext cx="6094119" cy="215444"/>
          </a:xfrm>
          <a:prstGeom prst="rect">
            <a:avLst/>
          </a:prstGeom>
          <a:noFill/>
        </p:spPr>
        <p:txBody>
          <a:bodyPr wrap="square">
            <a:spAutoFit/>
          </a:bodyPr>
          <a:lstStyle/>
          <a:p>
            <a:pPr defTabSz="914080">
              <a:defRPr/>
            </a:pPr>
            <a:r>
              <a:rPr lang="ru-RU" sz="800" dirty="0" err="1">
                <a:solidFill>
                  <a:schemeClr val="accent1"/>
                </a:solidFill>
                <a:cs typeface="SB Sans Display Light" panose="020B0303040504020204" pitchFamily="34" charset="0"/>
              </a:rPr>
              <a:t>https</a:t>
            </a:r>
            <a:r>
              <a:rPr lang="ru-RU" sz="800" dirty="0">
                <a:solidFill>
                  <a:schemeClr val="accent1"/>
                </a:solidFill>
                <a:cs typeface="SB Sans Display Light" panose="020B0303040504020204" pitchFamily="34" charset="0"/>
              </a:rPr>
              <a:t>://</a:t>
            </a:r>
            <a:r>
              <a:rPr lang="ru-RU" sz="800" dirty="0" err="1">
                <a:solidFill>
                  <a:schemeClr val="accent1"/>
                </a:solidFill>
                <a:cs typeface="SB Sans Display Light" panose="020B0303040504020204" pitchFamily="34" charset="0"/>
              </a:rPr>
              <a:t>openai.com</a:t>
            </a:r>
            <a:r>
              <a:rPr lang="ru-RU" sz="800" dirty="0">
                <a:solidFill>
                  <a:schemeClr val="accent1"/>
                </a:solidFill>
                <a:cs typeface="SB Sans Display Light" panose="020B0303040504020204" pitchFamily="34" charset="0"/>
              </a:rPr>
              <a:t>/</a:t>
            </a:r>
            <a:r>
              <a:rPr lang="ru-RU" sz="800" dirty="0" err="1">
                <a:solidFill>
                  <a:schemeClr val="accent1"/>
                </a:solidFill>
                <a:cs typeface="SB Sans Display Light" panose="020B0303040504020204" pitchFamily="34" charset="0"/>
              </a:rPr>
              <a:t>index</a:t>
            </a:r>
            <a:r>
              <a:rPr lang="ru-RU" sz="800" dirty="0">
                <a:solidFill>
                  <a:schemeClr val="accent1"/>
                </a:solidFill>
                <a:cs typeface="SB Sans Display Light" panose="020B0303040504020204" pitchFamily="34" charset="0"/>
              </a:rPr>
              <a:t>/</a:t>
            </a:r>
            <a:r>
              <a:rPr lang="ru-RU" sz="800" dirty="0" err="1">
                <a:solidFill>
                  <a:schemeClr val="accent1"/>
                </a:solidFill>
                <a:cs typeface="SB Sans Display Light" panose="020B0303040504020204" pitchFamily="34" charset="0"/>
              </a:rPr>
              <a:t>sora</a:t>
            </a:r>
            <a:r>
              <a:rPr lang="ru-RU" sz="800" dirty="0">
                <a:solidFill>
                  <a:schemeClr val="accent1"/>
                </a:solidFill>
                <a:cs typeface="SB Sans Display Light" panose="020B0303040504020204" pitchFamily="34" charset="0"/>
              </a:rPr>
              <a:t>/</a:t>
            </a:r>
          </a:p>
        </p:txBody>
      </p:sp>
      <p:sp>
        <p:nvSpPr>
          <p:cNvPr id="12" name="TextBox 11">
            <a:extLst>
              <a:ext uri="{FF2B5EF4-FFF2-40B4-BE49-F238E27FC236}">
                <a16:creationId xmlns:a16="http://schemas.microsoft.com/office/drawing/2014/main" id="{6DB84CE0-101F-DFA4-661D-D7C1A845BE5D}"/>
              </a:ext>
            </a:extLst>
          </p:cNvPr>
          <p:cNvSpPr txBox="1"/>
          <p:nvPr/>
        </p:nvSpPr>
        <p:spPr>
          <a:xfrm>
            <a:off x="355830" y="6272458"/>
            <a:ext cx="7557847" cy="215444"/>
          </a:xfrm>
          <a:prstGeom prst="rect">
            <a:avLst/>
          </a:prstGeom>
          <a:noFill/>
        </p:spPr>
        <p:txBody>
          <a:bodyPr wrap="square">
            <a:spAutoFit/>
          </a:bodyPr>
          <a:lstStyle/>
          <a:p>
            <a:pPr defTabSz="914080">
              <a:defRPr/>
            </a:pPr>
            <a:r>
              <a:rPr lang="ru-RU" sz="800" dirty="0" err="1">
                <a:solidFill>
                  <a:schemeClr val="accent1"/>
                </a:solidFill>
                <a:cs typeface="SB Sans Display Light" panose="020B0303040504020204" pitchFamily="34" charset="0"/>
              </a:rPr>
              <a:t>https</a:t>
            </a:r>
            <a:r>
              <a:rPr lang="ru-RU" sz="800" dirty="0">
                <a:solidFill>
                  <a:schemeClr val="accent1"/>
                </a:solidFill>
                <a:cs typeface="SB Sans Display Light" panose="020B0303040504020204" pitchFamily="34" charset="0"/>
              </a:rPr>
              <a:t>://</a:t>
            </a:r>
            <a:r>
              <a:rPr lang="ru-RU" sz="800" dirty="0" err="1">
                <a:solidFill>
                  <a:schemeClr val="accent1"/>
                </a:solidFill>
                <a:cs typeface="SB Sans Display Light" panose="020B0303040504020204" pitchFamily="34" charset="0"/>
              </a:rPr>
              <a:t>openai.com</a:t>
            </a:r>
            <a:r>
              <a:rPr lang="ru-RU" sz="800" dirty="0">
                <a:solidFill>
                  <a:schemeClr val="accent1"/>
                </a:solidFill>
                <a:cs typeface="SB Sans Display Light" panose="020B0303040504020204" pitchFamily="34" charset="0"/>
              </a:rPr>
              <a:t>/</a:t>
            </a:r>
            <a:r>
              <a:rPr lang="ru-RU" sz="800" dirty="0" err="1">
                <a:solidFill>
                  <a:schemeClr val="accent1"/>
                </a:solidFill>
                <a:cs typeface="SB Sans Display Light" panose="020B0303040504020204" pitchFamily="34" charset="0"/>
              </a:rPr>
              <a:t>index</a:t>
            </a:r>
            <a:r>
              <a:rPr lang="ru-RU" sz="800" dirty="0">
                <a:solidFill>
                  <a:schemeClr val="accent1"/>
                </a:solidFill>
                <a:cs typeface="SB Sans Display Light" panose="020B0303040504020204" pitchFamily="34" charset="0"/>
              </a:rPr>
              <a:t>/</a:t>
            </a:r>
            <a:r>
              <a:rPr lang="ru-RU" sz="800" dirty="0" err="1">
                <a:solidFill>
                  <a:schemeClr val="accent1"/>
                </a:solidFill>
                <a:cs typeface="SB Sans Display Light" panose="020B0303040504020204" pitchFamily="34" charset="0"/>
              </a:rPr>
              <a:t>video-generation-models-as-world-simulators</a:t>
            </a:r>
            <a:r>
              <a:rPr lang="ru-RU" sz="800" dirty="0">
                <a:solidFill>
                  <a:schemeClr val="accent1"/>
                </a:solidFill>
                <a:cs typeface="SB Sans Display Light" panose="020B0303040504020204" pitchFamily="34" charset="0"/>
              </a:rPr>
              <a:t>/</a:t>
            </a:r>
          </a:p>
        </p:txBody>
      </p:sp>
      <p:pic>
        <p:nvPicPr>
          <p:cNvPr id="14" name="OpenAI SORA Glass Breaking Demo">
            <a:hlinkClick r:id="" action="ppaction://media"/>
            <a:extLst>
              <a:ext uri="{FF2B5EF4-FFF2-40B4-BE49-F238E27FC236}">
                <a16:creationId xmlns:a16="http://schemas.microsoft.com/office/drawing/2014/main" id="{0E5061C9-CF44-329A-7E02-EEA79D74EF8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5211" y="2433856"/>
            <a:ext cx="5618986" cy="3160679"/>
          </a:xfrm>
          <a:prstGeom prst="rect">
            <a:avLst/>
          </a:prstGeom>
        </p:spPr>
      </p:pic>
      <p:pic>
        <p:nvPicPr>
          <p:cNvPr id="16" name="Puppys - OpenAI Sora">
            <a:hlinkClick r:id="" action="ppaction://media"/>
            <a:extLst>
              <a:ext uri="{FF2B5EF4-FFF2-40B4-BE49-F238E27FC236}">
                <a16:creationId xmlns:a16="http://schemas.microsoft.com/office/drawing/2014/main" id="{F1C7A476-332C-86CF-A7AF-5DF03F75F870}"/>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2380" r="12404"/>
          <a:stretch/>
        </p:blipFill>
        <p:spPr>
          <a:xfrm>
            <a:off x="6888087" y="1889873"/>
            <a:ext cx="3915817" cy="2928413"/>
          </a:xfrm>
          <a:prstGeom prst="rect">
            <a:avLst/>
          </a:prstGeom>
        </p:spPr>
      </p:pic>
      <p:sp>
        <p:nvSpPr>
          <p:cNvPr id="4" name="Freeform 14">
            <a:extLst>
              <a:ext uri="{FF2B5EF4-FFF2-40B4-BE49-F238E27FC236}">
                <a16:creationId xmlns:a16="http://schemas.microsoft.com/office/drawing/2014/main" id="{5736FF1A-CBD7-614D-17F5-B8134386DC71}"/>
              </a:ext>
            </a:extLst>
          </p:cNvPr>
          <p:cNvSpPr>
            <a:spLocks noEditPoints="1"/>
          </p:cNvSpPr>
          <p:nvPr/>
        </p:nvSpPr>
        <p:spPr bwMode="auto">
          <a:xfrm rot="10800000">
            <a:off x="1606173" y="1339675"/>
            <a:ext cx="758744" cy="709073"/>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rgbClr val="01EBC7"/>
              </a:gs>
              <a:gs pos="0">
                <a:srgbClr val="2982D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2399"/>
          </a:p>
        </p:txBody>
      </p:sp>
      <p:pic>
        <p:nvPicPr>
          <p:cNvPr id="1026" name="Picture 2">
            <a:extLst>
              <a:ext uri="{FF2B5EF4-FFF2-40B4-BE49-F238E27FC236}">
                <a16:creationId xmlns:a16="http://schemas.microsoft.com/office/drawing/2014/main" id="{2A40C5CF-5264-2D05-9E9D-475C84A9C0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211" y="1332146"/>
            <a:ext cx="758744" cy="7587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4388D0-0640-F04C-D322-6D585F507BB6}"/>
              </a:ext>
            </a:extLst>
          </p:cNvPr>
          <p:cNvSpPr txBox="1"/>
          <p:nvPr/>
        </p:nvSpPr>
        <p:spPr>
          <a:xfrm>
            <a:off x="2450662" y="1302244"/>
            <a:ext cx="8473757" cy="830612"/>
          </a:xfrm>
          <a:prstGeom prst="rect">
            <a:avLst/>
          </a:prstGeom>
          <a:noFill/>
        </p:spPr>
        <p:txBody>
          <a:bodyPr wrap="square">
            <a:spAutoFit/>
          </a:bodyPr>
          <a:lstStyle/>
          <a:p>
            <a:r>
              <a:rPr lang="en" sz="1599" dirty="0">
                <a:cs typeface="SB Sans Display Semibold" panose="020B0503040504020204" pitchFamily="34" charset="0"/>
              </a:rPr>
              <a:t>We're sharing our research progress early to start working with and getting feedback from people outside of </a:t>
            </a:r>
            <a:r>
              <a:rPr lang="en" sz="1599" dirty="0" err="1">
                <a:cs typeface="SB Sans Display Semibold" panose="020B0503040504020204" pitchFamily="34" charset="0"/>
              </a:rPr>
              <a:t>OpenAl</a:t>
            </a:r>
            <a:r>
              <a:rPr lang="en" sz="1599" dirty="0">
                <a:cs typeface="SB Sans Display Semibold" panose="020B0503040504020204" pitchFamily="34" charset="0"/>
              </a:rPr>
              <a:t> and to give the public a sense of what Al capabilities are on the horizon.</a:t>
            </a:r>
          </a:p>
        </p:txBody>
      </p:sp>
      <p:sp>
        <p:nvSpPr>
          <p:cNvPr id="9" name="TextBox 8">
            <a:extLst>
              <a:ext uri="{FF2B5EF4-FFF2-40B4-BE49-F238E27FC236}">
                <a16:creationId xmlns:a16="http://schemas.microsoft.com/office/drawing/2014/main" id="{211652F6-7F36-A23A-C162-04754E1A1222}"/>
              </a:ext>
            </a:extLst>
          </p:cNvPr>
          <p:cNvSpPr txBox="1"/>
          <p:nvPr/>
        </p:nvSpPr>
        <p:spPr>
          <a:xfrm>
            <a:off x="6382716" y="4871645"/>
            <a:ext cx="5344073" cy="1445780"/>
          </a:xfrm>
          <a:prstGeom prst="rect">
            <a:avLst/>
          </a:prstGeom>
          <a:noFill/>
        </p:spPr>
        <p:txBody>
          <a:bodyPr wrap="square">
            <a:spAutoFit/>
          </a:bodyPr>
          <a:lstStyle/>
          <a:p>
            <a:r>
              <a:rPr lang="en" sz="1466" b="1" dirty="0">
                <a:cs typeface="SB Sans Display Semibold" panose="020B0503040504020204" pitchFamily="34" charset="0"/>
              </a:rPr>
              <a:t>Prompt: </a:t>
            </a:r>
            <a:r>
              <a:rPr lang="en" sz="1466" dirty="0">
                <a:cs typeface="SB Sans Display Semibold" panose="020B0503040504020204" pitchFamily="34" charset="0"/>
              </a:rPr>
              <a:t>Five gray wolf pups frolicking and chasing each other around a remote gravel road, surrounded by grass. The pups run and leap, chasing each other, and nipping at each other, playing. </a:t>
            </a:r>
            <a:br>
              <a:rPr lang="ru-RU" sz="1466" dirty="0">
                <a:cs typeface="SB Sans Display Semibold" panose="020B0503040504020204" pitchFamily="34" charset="0"/>
              </a:rPr>
            </a:br>
            <a:r>
              <a:rPr lang="en" sz="1466" dirty="0">
                <a:cs typeface="SB Sans Display Semibold" panose="020B0503040504020204" pitchFamily="34" charset="0"/>
              </a:rPr>
              <a:t>Weakness: Animals or people can spontaneously appear, especially in scenes containing many entities.</a:t>
            </a:r>
          </a:p>
        </p:txBody>
      </p:sp>
      <p:sp>
        <p:nvSpPr>
          <p:cNvPr id="5" name="Заголовок 4">
            <a:extLst>
              <a:ext uri="{FF2B5EF4-FFF2-40B4-BE49-F238E27FC236}">
                <a16:creationId xmlns:a16="http://schemas.microsoft.com/office/drawing/2014/main" id="{4BFCF9A2-BCE5-3052-F752-D7A77D4A776E}"/>
              </a:ext>
            </a:extLst>
          </p:cNvPr>
          <p:cNvSpPr>
            <a:spLocks noGrp="1"/>
          </p:cNvSpPr>
          <p:nvPr>
            <p:ph type="title"/>
          </p:nvPr>
        </p:nvSpPr>
        <p:spPr>
          <a:xfrm>
            <a:off x="704672" y="742306"/>
            <a:ext cx="10789123" cy="387798"/>
          </a:xfrm>
        </p:spPr>
        <p:txBody>
          <a:bodyPr/>
          <a:lstStyle/>
          <a:p>
            <a:r>
              <a:rPr lang="en-US" dirty="0"/>
              <a:t>Far from perfect</a:t>
            </a:r>
            <a:endParaRPr lang="ru-RU" dirty="0"/>
          </a:p>
        </p:txBody>
      </p:sp>
    </p:spTree>
    <p:extLst>
      <p:ext uri="{BB962C8B-B14F-4D97-AF65-F5344CB8AC3E}">
        <p14:creationId xmlns:p14="http://schemas.microsoft.com/office/powerpoint/2010/main" val="9385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0"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video>
              <p:cMediaNode vol="80000" mute="1">
                <p:cTn id="17" fill="hold" display="0">
                  <p:stCondLst>
                    <p:cond delay="indefinite"/>
                  </p:stCondLst>
                </p:cTn>
                <p:tgtEl>
                  <p:spTgt spid="16"/>
                </p:tgtEl>
              </p:cMediaNode>
            </p:video>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3" name="Google Shape;1563;g1f00d5989ad_0_0"/>
          <p:cNvSpPr txBox="1">
            <a:spLocks noGrp="1"/>
          </p:cNvSpPr>
          <p:nvPr>
            <p:ph type="title"/>
          </p:nvPr>
        </p:nvSpPr>
        <p:spPr>
          <a:prstGeom prst="rect">
            <a:avLst/>
          </a:prstGeom>
        </p:spPr>
        <p:txBody>
          <a:bodyPr spcFirstLastPara="1" wrap="square" lIns="0" tIns="0" rIns="0" bIns="0" anchor="t" anchorCtr="0">
            <a:spAutoFit/>
          </a:bodyPr>
          <a:lstStyle/>
          <a:p>
            <a:pPr marL="0" lvl="0" indent="0">
              <a:spcAft>
                <a:spcPts val="0"/>
              </a:spcAft>
            </a:pPr>
            <a:r>
              <a:rPr lang="en-US" dirty="0"/>
              <a:t>Course</a:t>
            </a:r>
            <a:r>
              <a:rPr lang="ru-RU" dirty="0"/>
              <a:t> </a:t>
            </a:r>
            <a:r>
              <a:rPr lang="en-US" dirty="0"/>
              <a:t>outcomes</a:t>
            </a:r>
            <a:endParaRPr dirty="0"/>
          </a:p>
        </p:txBody>
      </p:sp>
      <p:sp>
        <p:nvSpPr>
          <p:cNvPr id="1568" name="Google Shape;1568;g1f00d5989ad_0_0"/>
          <p:cNvSpPr txBox="1"/>
          <p:nvPr/>
        </p:nvSpPr>
        <p:spPr>
          <a:xfrm>
            <a:off x="551384" y="1412776"/>
            <a:ext cx="10441160" cy="1477297"/>
          </a:xfrm>
          <a:prstGeom prst="rect">
            <a:avLst/>
          </a:prstGeom>
          <a:noFill/>
          <a:ln>
            <a:noFill/>
          </a:ln>
        </p:spPr>
        <p:txBody>
          <a:bodyPr spcFirstLastPara="1" wrap="square" lIns="91425" tIns="91425" rIns="91425" bIns="91425" anchor="t" anchorCtr="0">
            <a:spAutoFit/>
          </a:bodyPr>
          <a:lstStyle/>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Understand key principles of multimodal research</a:t>
            </a: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Dive into several fields of study</a:t>
            </a: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Get expertise in training strategies</a:t>
            </a: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Complete a home assignment project</a:t>
            </a:r>
          </a:p>
        </p:txBody>
      </p:sp>
    </p:spTree>
    <p:extLst>
      <p:ext uri="{BB962C8B-B14F-4D97-AF65-F5344CB8AC3E}">
        <p14:creationId xmlns:p14="http://schemas.microsoft.com/office/powerpoint/2010/main" val="453942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22CFFA7-9F43-9843-ABCF-D9527B0CE800}"/>
              </a:ext>
            </a:extLst>
          </p:cNvPr>
          <p:cNvSpPr txBox="1"/>
          <p:nvPr/>
        </p:nvSpPr>
        <p:spPr>
          <a:xfrm>
            <a:off x="665226" y="5098208"/>
            <a:ext cx="4794358" cy="390876"/>
          </a:xfrm>
          <a:prstGeom prst="rect">
            <a:avLst/>
          </a:prstGeom>
          <a:noFill/>
        </p:spPr>
        <p:txBody>
          <a:bodyPr wrap="square" lIns="0" tIns="0" rIns="0" bIns="0" rtlCol="0" anchor="ctr">
            <a:spAutoFit/>
          </a:bodyPr>
          <a:lstStyle/>
          <a:p>
            <a:pPr marL="0" marR="0" lvl="0" indent="0" algn="l" defTabSz="914298" rtl="0" eaLnBrk="1" fontAlgn="auto" latinLnBrk="0" hangingPunct="1">
              <a:lnSpc>
                <a:spcPct val="100000"/>
              </a:lnSpc>
              <a:spcBef>
                <a:spcPts val="0"/>
              </a:spcBef>
              <a:spcAft>
                <a:spcPts val="0"/>
              </a:spcAft>
              <a:buClrTx/>
              <a:buSzTx/>
              <a:buFontTx/>
              <a:buNone/>
              <a:tabLst/>
              <a:defRPr/>
            </a:pPr>
            <a:r>
              <a:rPr kumimoji="0" lang="en-US" sz="2540" b="0" i="0" u="none" strike="noStrike" kern="1200" cap="none" spc="0" normalizeH="0" baseline="0" noProof="0" dirty="0">
                <a:ln>
                  <a:noFill/>
                </a:ln>
                <a:solidFill>
                  <a:srgbClr val="111111"/>
                </a:solidFill>
                <a:effectLst/>
                <a:uLnTx/>
                <a:uFillTx/>
                <a:latin typeface="Inter Medium" panose="020B0502030000000004" pitchFamily="34" charset="0"/>
                <a:ea typeface="Inter Medium" panose="020B0502030000000004" pitchFamily="34" charset="0"/>
                <a:cs typeface="Inter Medium" panose="020B0502030000000004" pitchFamily="34" charset="0"/>
              </a:rPr>
              <a:t>Contacts</a:t>
            </a:r>
            <a:endParaRPr kumimoji="0" lang="ru-RU" sz="2540" b="0" i="0" u="none" strike="noStrike" kern="1200" cap="none" spc="0" normalizeH="0" baseline="0" noProof="0" dirty="0">
              <a:ln>
                <a:noFill/>
              </a:ln>
              <a:solidFill>
                <a:srgbClr val="111111"/>
              </a:solidFill>
              <a:effectLst/>
              <a:uLnTx/>
              <a:uFillTx/>
              <a:latin typeface="Inter Medium" panose="020B0502030000000004" pitchFamily="34" charset="0"/>
              <a:ea typeface="Inter Medium" panose="020B0502030000000004" pitchFamily="34" charset="0"/>
              <a:cs typeface="Inter Medium" panose="020B0502030000000004" pitchFamily="34" charset="0"/>
            </a:endParaRPr>
          </a:p>
        </p:txBody>
      </p:sp>
      <p:sp>
        <p:nvSpPr>
          <p:cNvPr id="7" name="TextBox 6">
            <a:extLst>
              <a:ext uri="{FF2B5EF4-FFF2-40B4-BE49-F238E27FC236}">
                <a16:creationId xmlns:a16="http://schemas.microsoft.com/office/drawing/2014/main" id="{5360B666-5AEF-4796-A6A7-9C69B51F675A}"/>
              </a:ext>
            </a:extLst>
          </p:cNvPr>
          <p:cNvSpPr txBox="1"/>
          <p:nvPr/>
        </p:nvSpPr>
        <p:spPr>
          <a:xfrm>
            <a:off x="665226" y="5599351"/>
            <a:ext cx="6870934" cy="861774"/>
          </a:xfrm>
          <a:prstGeom prst="rect">
            <a:avLst/>
          </a:prstGeom>
          <a:noFill/>
        </p:spPr>
        <p:txBody>
          <a:bodyPr wrap="square" lIns="0" tIns="0" rIns="0" bIns="0" rtlCol="0" anchor="ctr">
            <a:spAutoFit/>
          </a:bodyPr>
          <a:lstStyle/>
          <a:p>
            <a:pPr defTabSz="914298">
              <a:defRPr/>
            </a:pPr>
            <a:r>
              <a:rPr lang="en-US" sz="1400" dirty="0">
                <a:solidFill>
                  <a:srgbClr val="111111"/>
                </a:solidFill>
              </a:rPr>
              <a:t>PhD</a:t>
            </a:r>
            <a:r>
              <a:rPr lang="ru-RU" sz="1400" dirty="0">
                <a:solidFill>
                  <a:srgbClr val="111111"/>
                </a:solidFill>
              </a:rPr>
              <a:t>, </a:t>
            </a:r>
            <a:br>
              <a:rPr lang="ru-RU" sz="1400" dirty="0">
                <a:solidFill>
                  <a:srgbClr val="111111"/>
                </a:solidFill>
              </a:rPr>
            </a:br>
            <a:r>
              <a:rPr kumimoji="0" lang="en-US" sz="1400" b="0" i="0" u="none" strike="noStrike" kern="1200" cap="none" spc="0" normalizeH="0" baseline="0" noProof="0" dirty="0">
                <a:ln>
                  <a:noFill/>
                </a:ln>
                <a:solidFill>
                  <a:srgbClr val="111111"/>
                </a:solidFill>
                <a:effectLst/>
                <a:uLnTx/>
                <a:uFillTx/>
                <a:ea typeface="+mn-ea"/>
                <a:cs typeface="+mn-cs"/>
              </a:rPr>
              <a:t>Head of FusionBrain Lab</a:t>
            </a:r>
            <a:r>
              <a:rPr kumimoji="0" lang="ru-RU" sz="1400" b="0" i="0" u="none" strike="noStrike" kern="1200" cap="none" spc="0" normalizeH="0" baseline="0" noProof="0" dirty="0">
                <a:ln>
                  <a:noFill/>
                </a:ln>
                <a:solidFill>
                  <a:srgbClr val="111111"/>
                </a:solidFill>
                <a:effectLst/>
                <a:uLnTx/>
                <a:uFillTx/>
                <a:ea typeface="+mn-ea"/>
                <a:cs typeface="+mn-cs"/>
              </a:rPr>
              <a:t>, </a:t>
            </a:r>
            <a:r>
              <a:rPr kumimoji="0" lang="en-US" sz="1400" b="0" i="0" u="none" strike="noStrike" kern="1200" cap="none" spc="0" normalizeH="0" baseline="0" noProof="0" dirty="0">
                <a:ln>
                  <a:noFill/>
                </a:ln>
                <a:solidFill>
                  <a:srgbClr val="111111"/>
                </a:solidFill>
                <a:effectLst/>
                <a:uLnTx/>
                <a:uFillTx/>
                <a:ea typeface="+mn-ea"/>
                <a:cs typeface="+mn-cs"/>
              </a:rPr>
              <a:t>AIRI</a:t>
            </a:r>
            <a:br>
              <a:rPr lang="ru-RU" sz="1400" dirty="0">
                <a:solidFill>
                  <a:srgbClr val="111111"/>
                </a:solidFill>
              </a:rPr>
            </a:br>
            <a:r>
              <a:rPr lang="en-US" sz="1400" dirty="0">
                <a:solidFill>
                  <a:srgbClr val="111111"/>
                </a:solidFill>
              </a:rPr>
              <a:t>Executive director on data science</a:t>
            </a:r>
            <a:r>
              <a:rPr lang="ru-RU" sz="1400" dirty="0">
                <a:solidFill>
                  <a:srgbClr val="111111"/>
                </a:solidFill>
              </a:rPr>
              <a:t>, </a:t>
            </a:r>
            <a:r>
              <a:rPr lang="en-US" sz="1400" dirty="0">
                <a:solidFill>
                  <a:srgbClr val="111111"/>
                </a:solidFill>
              </a:rPr>
              <a:t>Sber AI</a:t>
            </a:r>
            <a:br>
              <a:rPr lang="ru-RU" sz="1400" dirty="0">
                <a:solidFill>
                  <a:srgbClr val="111111"/>
                </a:solidFill>
              </a:rPr>
            </a:br>
            <a:r>
              <a:rPr lang="en-US" sz="1400" dirty="0">
                <a:solidFill>
                  <a:srgbClr val="111111"/>
                </a:solidFill>
                <a:hlinkClick r:id="rId3"/>
              </a:rPr>
              <a:t>kuznetsov@airi.net</a:t>
            </a:r>
            <a:endParaRPr lang="en-US" sz="1400" dirty="0">
              <a:solidFill>
                <a:srgbClr val="111111"/>
              </a:solidFill>
            </a:endParaRPr>
          </a:p>
        </p:txBody>
      </p:sp>
      <p:sp>
        <p:nvSpPr>
          <p:cNvPr id="4" name="Заголовок 3">
            <a:extLst>
              <a:ext uri="{FF2B5EF4-FFF2-40B4-BE49-F238E27FC236}">
                <a16:creationId xmlns:a16="http://schemas.microsoft.com/office/drawing/2014/main" id="{328E098B-B1C7-7C46-92C4-F2D454DE0947}"/>
              </a:ext>
            </a:extLst>
          </p:cNvPr>
          <p:cNvSpPr>
            <a:spLocks noGrp="1"/>
          </p:cNvSpPr>
          <p:nvPr>
            <p:ph type="title"/>
          </p:nvPr>
        </p:nvSpPr>
        <p:spPr>
          <a:xfrm>
            <a:off x="589021" y="1564354"/>
            <a:ext cx="4145204" cy="738664"/>
          </a:xfrm>
        </p:spPr>
        <p:txBody>
          <a:bodyPr/>
          <a:lstStyle/>
          <a:p>
            <a:r>
              <a:rPr lang="en-US" dirty="0"/>
              <a:t>Contacts</a:t>
            </a:r>
            <a:endParaRPr lang="ru-RU" dirty="0"/>
          </a:p>
        </p:txBody>
      </p:sp>
      <p:sp>
        <p:nvSpPr>
          <p:cNvPr id="2" name="Подзаголовок 2">
            <a:extLst>
              <a:ext uri="{FF2B5EF4-FFF2-40B4-BE49-F238E27FC236}">
                <a16:creationId xmlns:a16="http://schemas.microsoft.com/office/drawing/2014/main" id="{5ABBFDFC-8A0B-538B-E153-0C6E7E8CCB53}"/>
              </a:ext>
            </a:extLst>
          </p:cNvPr>
          <p:cNvSpPr txBox="1">
            <a:spLocks/>
          </p:cNvSpPr>
          <p:nvPr/>
        </p:nvSpPr>
        <p:spPr>
          <a:xfrm>
            <a:off x="-1104800" y="3714306"/>
            <a:ext cx="5526963" cy="1886433"/>
          </a:xfrm>
          <a:prstGeom prst="rect">
            <a:avLst/>
          </a:prstGeom>
        </p:spPr>
        <p:txBody>
          <a:bodyPr>
            <a:normAutofit/>
          </a:bodyPr>
          <a:lstStyle>
            <a:lvl1pPr marL="0" indent="0" algn="l" defTabSz="914400" rtl="0" eaLnBrk="1" latinLnBrk="0" hangingPunct="1">
              <a:lnSpc>
                <a:spcPct val="100000"/>
              </a:lnSpc>
              <a:spcBef>
                <a:spcPts val="0"/>
              </a:spcBef>
              <a:spcAft>
                <a:spcPts val="1200"/>
              </a:spcAft>
              <a:buFontTx/>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ru-RU" sz="1423" b="0" i="0" u="none" strike="noStrike" kern="1200" cap="none" spc="0" normalizeH="0" baseline="0" noProof="0" dirty="0">
              <a:ln>
                <a:noFill/>
              </a:ln>
              <a:solidFill>
                <a:srgbClr val="111111"/>
              </a:solidFill>
              <a:effectLst/>
              <a:uLnTx/>
              <a:uFillTx/>
              <a:ea typeface="+mn-ea"/>
              <a:cs typeface="+mn-cs"/>
            </a:endParaRPr>
          </a:p>
        </p:txBody>
      </p:sp>
      <p:pic>
        <p:nvPicPr>
          <p:cNvPr id="3" name="Picture 28">
            <a:extLst>
              <a:ext uri="{FF2B5EF4-FFF2-40B4-BE49-F238E27FC236}">
                <a16:creationId xmlns:a16="http://schemas.microsoft.com/office/drawing/2014/main" id="{F66161E6-E6A5-F067-DC26-40DADEA4D9A2}"/>
              </a:ext>
            </a:extLst>
          </p:cNvPr>
          <p:cNvPicPr>
            <a:picLocks noChangeAspect="1"/>
          </p:cNvPicPr>
          <p:nvPr/>
        </p:nvPicPr>
        <p:blipFill rotWithShape="1">
          <a:blip r:embed="rId4"/>
          <a:srcRect l="1170" t="1804" r="1804" b="1170"/>
          <a:stretch/>
        </p:blipFill>
        <p:spPr>
          <a:xfrm>
            <a:off x="9174905" y="2167928"/>
            <a:ext cx="2795851" cy="3092756"/>
          </a:xfrm>
          <a:prstGeom prst="roundRect">
            <a:avLst/>
          </a:prstGeom>
        </p:spPr>
      </p:pic>
      <p:pic>
        <p:nvPicPr>
          <p:cNvPr id="8" name="Picture 29">
            <a:extLst>
              <a:ext uri="{FF2B5EF4-FFF2-40B4-BE49-F238E27FC236}">
                <a16:creationId xmlns:a16="http://schemas.microsoft.com/office/drawing/2014/main" id="{B71B9F2C-694C-821D-3C2B-3E8208761A30}"/>
              </a:ext>
            </a:extLst>
          </p:cNvPr>
          <p:cNvPicPr>
            <a:picLocks noChangeAspect="1"/>
          </p:cNvPicPr>
          <p:nvPr/>
        </p:nvPicPr>
        <p:blipFill rotWithShape="1">
          <a:blip r:embed="rId5"/>
          <a:srcRect l="680" t="1865" r="1185"/>
          <a:stretch/>
        </p:blipFill>
        <p:spPr>
          <a:xfrm>
            <a:off x="6138234" y="2169840"/>
            <a:ext cx="2795851" cy="3092756"/>
          </a:xfrm>
          <a:prstGeom prst="roundRect">
            <a:avLst/>
          </a:prstGeom>
        </p:spPr>
      </p:pic>
      <p:pic>
        <p:nvPicPr>
          <p:cNvPr id="6" name="Рисунок 5">
            <a:extLst>
              <a:ext uri="{FF2B5EF4-FFF2-40B4-BE49-F238E27FC236}">
                <a16:creationId xmlns:a16="http://schemas.microsoft.com/office/drawing/2014/main" id="{1123763E-0FD0-3748-2AE4-0FB381BB7D09}"/>
              </a:ext>
            </a:extLst>
          </p:cNvPr>
          <p:cNvPicPr>
            <a:picLocks noChangeAspect="1"/>
          </p:cNvPicPr>
          <p:nvPr/>
        </p:nvPicPr>
        <p:blipFill rotWithShape="1">
          <a:blip r:embed="rId6"/>
          <a:srcRect t="-736" b="24464"/>
          <a:stretch/>
        </p:blipFill>
        <p:spPr>
          <a:xfrm>
            <a:off x="589021" y="2863388"/>
            <a:ext cx="1967266" cy="1967266"/>
          </a:xfrm>
          <a:prstGeom prst="roundRect">
            <a:avLst/>
          </a:prstGeom>
        </p:spPr>
      </p:pic>
    </p:spTree>
    <p:extLst>
      <p:ext uri="{BB962C8B-B14F-4D97-AF65-F5344CB8AC3E}">
        <p14:creationId xmlns:p14="http://schemas.microsoft.com/office/powerpoint/2010/main" val="739414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3" name="Google Shape;1563;g1f00d5989ad_0_0"/>
          <p:cNvSpPr txBox="1">
            <a:spLocks noGrp="1"/>
          </p:cNvSpPr>
          <p:nvPr>
            <p:ph type="title"/>
          </p:nvPr>
        </p:nvSpPr>
        <p:spPr>
          <a:prstGeom prst="rect">
            <a:avLst/>
          </a:prstGeom>
        </p:spPr>
        <p:txBody>
          <a:bodyPr spcFirstLastPara="1" wrap="square" lIns="0" tIns="0" rIns="0" bIns="0" anchor="t" anchorCtr="0">
            <a:spAutoFit/>
          </a:bodyPr>
          <a:lstStyle/>
          <a:p>
            <a:pPr marL="0" lvl="0" indent="0">
              <a:spcAft>
                <a:spcPts val="0"/>
              </a:spcAft>
            </a:pPr>
            <a:r>
              <a:rPr lang="en-US" dirty="0"/>
              <a:t>Course</a:t>
            </a:r>
            <a:r>
              <a:rPr lang="ru-RU" dirty="0"/>
              <a:t> </a:t>
            </a:r>
            <a:r>
              <a:rPr lang="en-US" dirty="0"/>
              <a:t>plan</a:t>
            </a:r>
            <a:endParaRPr dirty="0"/>
          </a:p>
        </p:txBody>
      </p:sp>
      <p:sp>
        <p:nvSpPr>
          <p:cNvPr id="1568" name="Google Shape;1568;g1f00d5989ad_0_0"/>
          <p:cNvSpPr txBox="1"/>
          <p:nvPr/>
        </p:nvSpPr>
        <p:spPr>
          <a:xfrm>
            <a:off x="479376" y="1268760"/>
            <a:ext cx="5472608" cy="5355282"/>
          </a:xfrm>
          <a:prstGeom prst="rect">
            <a:avLst/>
          </a:prstGeom>
          <a:noFill/>
          <a:ln>
            <a:noFill/>
          </a:ln>
        </p:spPr>
        <p:txBody>
          <a:bodyPr spcFirstLastPara="1" wrap="square" lIns="91425" tIns="91425" rIns="91425" bIns="91425" anchor="t" anchorCtr="0">
            <a:spAutoFit/>
          </a:bodyPr>
          <a:lstStyle/>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Two months (Sep and Oct)</a:t>
            </a: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10 topics to cover</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1. Generative AI. Course Intro</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2. Large language models and applications</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3. Foundation models</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4. Multimodality. Perception. Part I</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5. Multimodality. Perception. Part II</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6. Long context analysis</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7. Domain-specific applications</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8. Multimedia content generation</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9. Diffusion-based models</a:t>
            </a:r>
          </a:p>
          <a:p>
            <a:pPr marL="914400" lvl="1"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10. Multimodal agents</a:t>
            </a:r>
          </a:p>
          <a:p>
            <a:pPr marL="457200"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Invited lectures by FusionBrain Lab team leads </a:t>
            </a:r>
          </a:p>
          <a:p>
            <a:pPr marL="457200"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Lectures and seminars</a:t>
            </a:r>
          </a:p>
          <a:p>
            <a:pPr marL="457200" indent="-330200">
              <a:spcBef>
                <a:spcPts val="600"/>
              </a:spcBef>
              <a:buClr>
                <a:srgbClr val="03A190"/>
              </a:buClr>
              <a:buSzPts val="1600"/>
              <a:buFont typeface="Inter"/>
              <a:buChar char="→"/>
            </a:pPr>
            <a:r>
              <a:rPr lang="en"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Project work</a:t>
            </a:r>
          </a:p>
          <a:p>
            <a:pPr marL="914400" lvl="1" indent="-330200">
              <a:spcBef>
                <a:spcPts val="600"/>
              </a:spcBef>
              <a:buClr>
                <a:srgbClr val="03A190"/>
              </a:buClr>
              <a:buSzPts val="1600"/>
              <a:buFont typeface="Inter"/>
              <a:buChar char="→"/>
            </a:pPr>
            <a:endParaRPr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endParaRPr>
          </a:p>
        </p:txBody>
      </p:sp>
      <p:pic>
        <p:nvPicPr>
          <p:cNvPr id="1026" name="Picture 2" descr="Ralph Aboujaoude Diaz on LinkedIn: #technology #ai #generative | 119  comments">
            <a:extLst>
              <a:ext uri="{FF2B5EF4-FFF2-40B4-BE49-F238E27FC236}">
                <a16:creationId xmlns:a16="http://schemas.microsoft.com/office/drawing/2014/main" id="{B0EA8B97-1195-E056-CCEF-6C0110DB8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175" y="1652710"/>
            <a:ext cx="4760620" cy="3552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491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3" name="Google Shape;1563;g1f00d5989ad_0_0"/>
          <p:cNvSpPr txBox="1">
            <a:spLocks noGrp="1"/>
          </p:cNvSpPr>
          <p:nvPr>
            <p:ph type="title"/>
          </p:nvPr>
        </p:nvSpPr>
        <p:spPr>
          <a:prstGeom prst="rect">
            <a:avLst/>
          </a:prstGeom>
        </p:spPr>
        <p:txBody>
          <a:bodyPr spcFirstLastPara="1" wrap="square" lIns="0" tIns="0" rIns="0" bIns="0" anchor="t" anchorCtr="0">
            <a:spAutoFit/>
          </a:bodyPr>
          <a:lstStyle/>
          <a:p>
            <a:pPr marL="0" lvl="0" indent="0">
              <a:spcAft>
                <a:spcPts val="0"/>
              </a:spcAft>
            </a:pPr>
            <a:r>
              <a:rPr lang="en-US" dirty="0"/>
              <a:t>Course</a:t>
            </a:r>
            <a:r>
              <a:rPr lang="ru-RU" dirty="0"/>
              <a:t> </a:t>
            </a:r>
            <a:r>
              <a:rPr lang="en-US" dirty="0"/>
              <a:t>plan</a:t>
            </a:r>
            <a:endParaRPr dirty="0"/>
          </a:p>
        </p:txBody>
      </p:sp>
      <p:sp>
        <p:nvSpPr>
          <p:cNvPr id="1568" name="Google Shape;1568;g1f00d5989ad_0_0"/>
          <p:cNvSpPr txBox="1"/>
          <p:nvPr/>
        </p:nvSpPr>
        <p:spPr>
          <a:xfrm>
            <a:off x="539295" y="2374052"/>
            <a:ext cx="6624736" cy="2369849"/>
          </a:xfrm>
          <a:prstGeom prst="rect">
            <a:avLst/>
          </a:prstGeom>
          <a:noFill/>
          <a:ln>
            <a:noFill/>
          </a:ln>
        </p:spPr>
        <p:txBody>
          <a:bodyPr spcFirstLastPara="1" wrap="square" lIns="91425" tIns="91425" rIns="91425" bIns="91425" anchor="t" anchorCtr="0">
            <a:spAutoFit/>
          </a:bodyPr>
          <a:lstStyle/>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Classic lectures with principles, architectures and methods description</a:t>
            </a: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Core papers overview</a:t>
            </a: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Training techniques with distributed approaches</a:t>
            </a: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Optimization approaches for efficient tuning and inference</a:t>
            </a: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Each field of study includes different paradigms to discuss</a:t>
            </a:r>
          </a:p>
          <a:p>
            <a:pPr marL="457200" lvl="0" indent="-330200" algn="l" rtl="0">
              <a:spcBef>
                <a:spcPts val="600"/>
              </a:spcBef>
              <a:spcAft>
                <a:spcPts val="0"/>
              </a:spcAft>
              <a:buClr>
                <a:srgbClr val="03A190"/>
              </a:buClr>
              <a:buSzPts val="1600"/>
              <a:buFont typeface="Inter"/>
              <a:buChar char="→"/>
            </a:pPr>
            <a:r>
              <a:rPr lang="en-US" sz="1600" dirty="0">
                <a:solidFill>
                  <a:schemeClr val="dk1"/>
                </a:solidFill>
                <a:latin typeface="Inter" panose="020B0502030000000004" pitchFamily="34" charset="0"/>
                <a:ea typeface="Inter" panose="020B0502030000000004" pitchFamily="34" charset="0"/>
                <a:cs typeface="Inter" panose="020B0502030000000004" pitchFamily="34" charset="0"/>
                <a:sym typeface="Inter"/>
              </a:rPr>
              <a:t>Some lectures will be online</a:t>
            </a:r>
          </a:p>
        </p:txBody>
      </p:sp>
      <p:pic>
        <p:nvPicPr>
          <p:cNvPr id="2050" name="Picture 2" descr="Where to get started with GenAI">
            <a:extLst>
              <a:ext uri="{FF2B5EF4-FFF2-40B4-BE49-F238E27FC236}">
                <a16:creationId xmlns:a16="http://schemas.microsoft.com/office/drawing/2014/main" id="{CAA25254-BABF-3898-C9FF-328AC3830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465" y="1311379"/>
            <a:ext cx="4539159" cy="42352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05A9B7F-9709-BA61-C520-13C3F81010C3}"/>
              </a:ext>
            </a:extLst>
          </p:cNvPr>
          <p:cNvSpPr txBox="1"/>
          <p:nvPr/>
        </p:nvSpPr>
        <p:spPr>
          <a:xfrm>
            <a:off x="699444" y="1912387"/>
            <a:ext cx="6098058" cy="461665"/>
          </a:xfrm>
          <a:prstGeom prst="rect">
            <a:avLst/>
          </a:prstGeom>
          <a:noFill/>
        </p:spPr>
        <p:txBody>
          <a:bodyPr wrap="square">
            <a:spAutoFit/>
          </a:bodyPr>
          <a:lstStyle/>
          <a:p>
            <a:pPr marL="127000" lvl="0" algn="ctr" rtl="0">
              <a:spcBef>
                <a:spcPts val="600"/>
              </a:spcBef>
              <a:spcAft>
                <a:spcPts val="0"/>
              </a:spcAft>
              <a:buClr>
                <a:srgbClr val="03A190"/>
              </a:buClr>
              <a:buSzPts val="1600"/>
            </a:pPr>
            <a:r>
              <a:rPr lang="en-US" sz="2400" dirty="0">
                <a:solidFill>
                  <a:schemeClr val="dk1"/>
                </a:solidFill>
                <a:latin typeface="Copperplate" panose="02000504000000020004" pitchFamily="2" charset="0"/>
                <a:ea typeface="Inter" panose="020B0502030000000004" pitchFamily="34" charset="0"/>
                <a:cs typeface="Inter" panose="020B0502030000000004" pitchFamily="34" charset="0"/>
                <a:sym typeface="Inter"/>
              </a:rPr>
              <a:t>What will we do?</a:t>
            </a:r>
          </a:p>
        </p:txBody>
      </p:sp>
    </p:spTree>
    <p:extLst>
      <p:ext uri="{BB962C8B-B14F-4D97-AF65-F5344CB8AC3E}">
        <p14:creationId xmlns:p14="http://schemas.microsoft.com/office/powerpoint/2010/main" val="2845193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CA87F44-0E68-6739-7BB8-B11001AC38DF}"/>
              </a:ext>
            </a:extLst>
          </p:cNvPr>
          <p:cNvPicPr>
            <a:picLocks noChangeAspect="1"/>
          </p:cNvPicPr>
          <p:nvPr/>
        </p:nvPicPr>
        <p:blipFill>
          <a:blip r:embed="rId2"/>
          <a:stretch>
            <a:fillRect/>
          </a:stretch>
        </p:blipFill>
        <p:spPr>
          <a:xfrm>
            <a:off x="2855640" y="274340"/>
            <a:ext cx="6309320" cy="6309320"/>
          </a:xfrm>
          <a:prstGeom prst="rect">
            <a:avLst/>
          </a:prstGeom>
        </p:spPr>
      </p:pic>
    </p:spTree>
    <p:extLst>
      <p:ext uri="{BB962C8B-B14F-4D97-AF65-F5344CB8AC3E}">
        <p14:creationId xmlns:p14="http://schemas.microsoft.com/office/powerpoint/2010/main" val="3603016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F01D83-F929-271C-ACC9-5068C9DFFF97}"/>
              </a:ext>
            </a:extLst>
          </p:cNvPr>
          <p:cNvSpPr>
            <a:spLocks noGrp="1"/>
          </p:cNvSpPr>
          <p:nvPr>
            <p:ph type="title"/>
          </p:nvPr>
        </p:nvSpPr>
        <p:spPr>
          <a:xfrm>
            <a:off x="695325" y="3059668"/>
            <a:ext cx="9335371" cy="1477328"/>
          </a:xfrm>
        </p:spPr>
        <p:txBody>
          <a:bodyPr/>
          <a:lstStyle/>
          <a:p>
            <a:r>
              <a:rPr lang="en-US" dirty="0"/>
              <a:t>Historical view. </a:t>
            </a:r>
            <a:br>
              <a:rPr lang="en-US" dirty="0"/>
            </a:br>
            <a:r>
              <a:rPr lang="en-US" dirty="0"/>
              <a:t>AI, AGI, …</a:t>
            </a:r>
            <a:endParaRPr lang="ru-RU" dirty="0"/>
          </a:p>
        </p:txBody>
      </p:sp>
      <p:sp>
        <p:nvSpPr>
          <p:cNvPr id="3" name="Текст 2">
            <a:extLst>
              <a:ext uri="{FF2B5EF4-FFF2-40B4-BE49-F238E27FC236}">
                <a16:creationId xmlns:a16="http://schemas.microsoft.com/office/drawing/2014/main" id="{98EA1D4B-47D6-E76C-63B4-A57CFA45ECB4}"/>
              </a:ext>
            </a:extLst>
          </p:cNvPr>
          <p:cNvSpPr>
            <a:spLocks noGrp="1"/>
          </p:cNvSpPr>
          <p:nvPr>
            <p:ph type="body" sz="quarter" idx="10"/>
          </p:nvPr>
        </p:nvSpPr>
        <p:spPr/>
        <p:txBody>
          <a:bodyPr/>
          <a:lstStyle/>
          <a:p>
            <a:endParaRPr lang="ru-RU"/>
          </a:p>
        </p:txBody>
      </p:sp>
    </p:spTree>
    <p:extLst>
      <p:ext uri="{BB962C8B-B14F-4D97-AF65-F5344CB8AC3E}">
        <p14:creationId xmlns:p14="http://schemas.microsoft.com/office/powerpoint/2010/main" val="1225840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2" name="Google Shape;1562;g1f00d5989ad_0_0"/>
          <p:cNvSpPr/>
          <p:nvPr/>
        </p:nvSpPr>
        <p:spPr>
          <a:xfrm>
            <a:off x="1703512" y="2564904"/>
            <a:ext cx="9490800" cy="144870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Inter Italic"/>
              <a:ea typeface="Inter Italic"/>
              <a:cs typeface="Inter Italic"/>
              <a:sym typeface="Inter"/>
            </a:endParaRPr>
          </a:p>
        </p:txBody>
      </p:sp>
      <p:sp>
        <p:nvSpPr>
          <p:cNvPr id="1564" name="Google Shape;1564;g1f00d5989ad_0_0"/>
          <p:cNvSpPr txBox="1"/>
          <p:nvPr/>
        </p:nvSpPr>
        <p:spPr>
          <a:xfrm>
            <a:off x="2096912" y="2710710"/>
            <a:ext cx="8658000" cy="12002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i="1" dirty="0"/>
              <a:t>“</a:t>
            </a:r>
            <a:r>
              <a:rPr lang="en" sz="1500" i="1" dirty="0"/>
              <a:t>The appropriately programmed computer with the right inputs and outputs would thereby have a mind in exactly the same sense human beings have minds.</a:t>
            </a:r>
            <a:r>
              <a:rPr lang="ru-RU" sz="1500" i="1" dirty="0"/>
              <a:t>”</a:t>
            </a:r>
            <a:endParaRPr sz="1500" i="1" dirty="0"/>
          </a:p>
          <a:p>
            <a:pPr marL="0" lvl="0" indent="0" algn="l" rtl="0">
              <a:spcBef>
                <a:spcPts val="0"/>
              </a:spcBef>
              <a:spcAft>
                <a:spcPts val="0"/>
              </a:spcAft>
              <a:buNone/>
            </a:pPr>
            <a:r>
              <a:rPr lang="ru-RU" b="1" dirty="0"/>
              <a:t> </a:t>
            </a:r>
            <a:r>
              <a:rPr lang="en" b="1" dirty="0"/>
              <a:t>John Searle</a:t>
            </a:r>
            <a:endParaRPr dirty="0"/>
          </a:p>
          <a:p>
            <a:pPr marL="0" lvl="0" indent="0" algn="l" rtl="0">
              <a:spcBef>
                <a:spcPts val="0"/>
              </a:spcBef>
              <a:spcAft>
                <a:spcPts val="0"/>
              </a:spcAft>
              <a:buNone/>
            </a:pPr>
            <a:r>
              <a:rPr lang="ru-RU" dirty="0"/>
              <a:t>«</a:t>
            </a:r>
            <a:r>
              <a:rPr lang="en" dirty="0"/>
              <a:t>Minds, brains, and programs</a:t>
            </a:r>
            <a:r>
              <a:rPr lang="ru-RU" dirty="0"/>
              <a:t>» 1980.</a:t>
            </a:r>
            <a:endParaRPr dirty="0"/>
          </a:p>
        </p:txBody>
      </p:sp>
      <p:pic>
        <p:nvPicPr>
          <p:cNvPr id="1565" name="Google Shape;1565;g1f00d5989ad_0_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191487" y="2641130"/>
            <a:ext cx="770222" cy="770200"/>
          </a:xfrm>
          <a:prstGeom prst="rect">
            <a:avLst/>
          </a:prstGeom>
          <a:noFill/>
          <a:ln>
            <a:noFill/>
          </a:ln>
        </p:spPr>
      </p:pic>
      <p:sp>
        <p:nvSpPr>
          <p:cNvPr id="4" name="Google Shape;1563;g1f00d5989ad_0_0">
            <a:extLst>
              <a:ext uri="{FF2B5EF4-FFF2-40B4-BE49-F238E27FC236}">
                <a16:creationId xmlns:a16="http://schemas.microsoft.com/office/drawing/2014/main" id="{37B4D0D7-EE09-2EAA-A0A5-DA464E242535}"/>
              </a:ext>
            </a:extLst>
          </p:cNvPr>
          <p:cNvSpPr txBox="1">
            <a:spLocks noGrp="1"/>
          </p:cNvSpPr>
          <p:nvPr>
            <p:ph type="title"/>
          </p:nvPr>
        </p:nvSpPr>
        <p:spPr>
          <a:xfrm>
            <a:off x="682083" y="664836"/>
            <a:ext cx="10789200" cy="387900"/>
          </a:xfrm>
          <a:prstGeom prst="rect">
            <a:avLst/>
          </a:prstGeom>
        </p:spPr>
        <p:txBody>
          <a:bodyPr spcFirstLastPara="1" wrap="square" lIns="0" tIns="0" rIns="0" bIns="0" anchor="t" anchorCtr="0">
            <a:spAutoFit/>
          </a:bodyPr>
          <a:lstStyle/>
          <a:p>
            <a:r>
              <a:rPr lang="en-US" dirty="0"/>
              <a:t>Artificial intelligence</a:t>
            </a:r>
            <a:endParaRPr dirty="0"/>
          </a:p>
        </p:txBody>
      </p:sp>
    </p:spTree>
    <p:extLst>
      <p:ext uri="{BB962C8B-B14F-4D97-AF65-F5344CB8AC3E}">
        <p14:creationId xmlns:p14="http://schemas.microsoft.com/office/powerpoint/2010/main" val="441358930"/>
      </p:ext>
    </p:extLst>
  </p:cSld>
  <p:clrMapOvr>
    <a:masterClrMapping/>
  </p:clrMapOvr>
</p:sld>
</file>

<file path=ppt/theme/theme1.xml><?xml version="1.0" encoding="utf-8"?>
<a:theme xmlns:a="http://schemas.openxmlformats.org/drawingml/2006/main" name="1_AIRI presentation">
  <a:themeElements>
    <a:clrScheme name="Пользовательские 2">
      <a:dk1>
        <a:srgbClr val="111111"/>
      </a:dk1>
      <a:lt1>
        <a:srgbClr val="FFFFFF"/>
      </a:lt1>
      <a:dk2>
        <a:srgbClr val="8C939C"/>
      </a:dk2>
      <a:lt2>
        <a:srgbClr val="E8ECEE"/>
      </a:lt2>
      <a:accent1>
        <a:srgbClr val="11C1AC"/>
      </a:accent1>
      <a:accent2>
        <a:srgbClr val="005960"/>
      </a:accent2>
      <a:accent3>
        <a:srgbClr val="151A26"/>
      </a:accent3>
      <a:accent4>
        <a:srgbClr val="D1A683"/>
      </a:accent4>
      <a:accent5>
        <a:srgbClr val="614FCE"/>
      </a:accent5>
      <a:accent6>
        <a:srgbClr val="494949"/>
      </a:accent6>
      <a:hlink>
        <a:srgbClr val="11C1AC"/>
      </a:hlink>
      <a:folHlink>
        <a:srgbClr val="11C1AC"/>
      </a:folHlink>
    </a:clrScheme>
    <a:fontScheme name="Inter">
      <a:majorFont>
        <a:latin typeface="Inter"/>
        <a:ea typeface=""/>
        <a:cs typeface=""/>
      </a:majorFont>
      <a:minorFont>
        <a:latin typeface="Inter"/>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0" tIns="0" rIns="0" bIns="0" rtlCol="0" anchor="t"/>
      <a:lstStyle>
        <a:defPPr algn="l">
          <a:defRPr sz="12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l">
          <a:defRPr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9405</TotalTime>
  <Words>3117</Words>
  <Application>Microsoft Macintosh PowerPoint</Application>
  <PresentationFormat>Широкоэкранный</PresentationFormat>
  <Paragraphs>381</Paragraphs>
  <Slides>46</Slides>
  <Notes>34</Notes>
  <HiddenSlides>0</HiddenSlides>
  <MMClips>6</MMClips>
  <ScaleCrop>false</ScaleCrop>
  <HeadingPairs>
    <vt:vector size="6" baseType="variant">
      <vt:variant>
        <vt:lpstr>Использованные шрифты</vt:lpstr>
      </vt:variant>
      <vt:variant>
        <vt:i4>19</vt:i4>
      </vt:variant>
      <vt:variant>
        <vt:lpstr>Тема</vt:lpstr>
      </vt:variant>
      <vt:variant>
        <vt:i4>1</vt:i4>
      </vt:variant>
      <vt:variant>
        <vt:lpstr>Заголовки слайдов</vt:lpstr>
      </vt:variant>
      <vt:variant>
        <vt:i4>46</vt:i4>
      </vt:variant>
    </vt:vector>
  </HeadingPairs>
  <TitlesOfParts>
    <vt:vector size="66" baseType="lpstr">
      <vt:lpstr>Arial Unicode MS</vt:lpstr>
      <vt:lpstr>Системный шрифт, обычный</vt:lpstr>
      <vt:lpstr>Arial</vt:lpstr>
      <vt:lpstr>Calibri</vt:lpstr>
      <vt:lpstr>Copperplate</vt:lpstr>
      <vt:lpstr>Inter</vt:lpstr>
      <vt:lpstr>Inter Italic</vt:lpstr>
      <vt:lpstr>Inter Medium</vt:lpstr>
      <vt:lpstr>Inter Semi Bold</vt:lpstr>
      <vt:lpstr>Inter SemiBold</vt:lpstr>
      <vt:lpstr>LinLibertineT</vt:lpstr>
      <vt:lpstr>LinLibertineTB</vt:lpstr>
      <vt:lpstr>LinLibertineTI</vt:lpstr>
      <vt:lpstr>Play</vt:lpstr>
      <vt:lpstr>SB Sans Display</vt:lpstr>
      <vt:lpstr>System Font Regular</vt:lpstr>
      <vt:lpstr>Times New Roman</vt:lpstr>
      <vt:lpstr>Wingdings</vt:lpstr>
      <vt:lpstr>YS Geo Regular</vt:lpstr>
      <vt:lpstr>1_AIRI presentation</vt:lpstr>
      <vt:lpstr>Generative AI. Course Intro</vt:lpstr>
      <vt:lpstr>Intro</vt:lpstr>
      <vt:lpstr>About me</vt:lpstr>
      <vt:lpstr>FusionBrain Laboratory</vt:lpstr>
      <vt:lpstr>Course plan</vt:lpstr>
      <vt:lpstr>Course plan</vt:lpstr>
      <vt:lpstr>Презентация PowerPoint</vt:lpstr>
      <vt:lpstr>Historical view.  AI, AGI, …</vt:lpstr>
      <vt:lpstr>Artificial intelligence</vt:lpstr>
      <vt:lpstr>AI forms</vt:lpstr>
      <vt:lpstr>Turing test: imitation game</vt:lpstr>
      <vt:lpstr>Generative AI. Fields of study</vt:lpstr>
      <vt:lpstr>Experience of AIRI and Sber </vt:lpstr>
      <vt:lpstr>Weak AI model</vt:lpstr>
      <vt:lpstr>Large language models</vt:lpstr>
      <vt:lpstr>Rapid LLM development</vt:lpstr>
      <vt:lpstr>Text intent analysis</vt:lpstr>
      <vt:lpstr>Machine translation</vt:lpstr>
      <vt:lpstr>Chatbot assistant</vt:lpstr>
      <vt:lpstr>Chatbot assistant</vt:lpstr>
      <vt:lpstr>Chatbot assistant</vt:lpstr>
      <vt:lpstr>Chatbot assistant</vt:lpstr>
      <vt:lpstr>Chatbot assistant</vt:lpstr>
      <vt:lpstr>However text is not enough</vt:lpstr>
      <vt:lpstr>However text is not enough</vt:lpstr>
      <vt:lpstr>Multimodal perception</vt:lpstr>
      <vt:lpstr>Multimodal AI</vt:lpstr>
      <vt:lpstr>Core research challenges</vt:lpstr>
      <vt:lpstr>Key principles</vt:lpstr>
      <vt:lpstr>Modalities heterogeneity</vt:lpstr>
      <vt:lpstr>Modalities connection</vt:lpstr>
      <vt:lpstr>Modalities interaction</vt:lpstr>
      <vt:lpstr>LLM → Multimodal LLM</vt:lpstr>
      <vt:lpstr>Презентация PowerPoint</vt:lpstr>
      <vt:lpstr>Just a case</vt:lpstr>
      <vt:lpstr>One more try…</vt:lpstr>
      <vt:lpstr>And the other one… </vt:lpstr>
      <vt:lpstr>Multimedia synthesis</vt:lpstr>
      <vt:lpstr>Brief history of generative models</vt:lpstr>
      <vt:lpstr>Text-to-image models by AIRI and Sber</vt:lpstr>
      <vt:lpstr>Video generation</vt:lpstr>
      <vt:lpstr>Video generation models race</vt:lpstr>
      <vt:lpstr>Video generation models race</vt:lpstr>
      <vt:lpstr>Far from perfect</vt:lpstr>
      <vt:lpstr>Course outcomes</vt:lpstr>
      <vt:lpstr>Contacts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Microsoft Office</dc:creator>
  <cp:lastModifiedBy>Microsoft Office User</cp:lastModifiedBy>
  <cp:revision>237</cp:revision>
  <dcterms:created xsi:type="dcterms:W3CDTF">2021-07-05T06:57:10Z</dcterms:created>
  <dcterms:modified xsi:type="dcterms:W3CDTF">2024-09-03T07:23:29Z</dcterms:modified>
</cp:coreProperties>
</file>